
<file path=[Content_Types].xml><?xml version="1.0" encoding="utf-8"?>
<Types xmlns="http://schemas.openxmlformats.org/package/2006/content-types"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7" r:id="rId2"/>
    <p:sldId id="761" r:id="rId3"/>
    <p:sldId id="799" r:id="rId4"/>
    <p:sldId id="844" r:id="rId5"/>
    <p:sldId id="877" r:id="rId6"/>
    <p:sldId id="1086" r:id="rId7"/>
    <p:sldId id="1087" r:id="rId8"/>
    <p:sldId id="863" r:id="rId9"/>
    <p:sldId id="1088" r:id="rId10"/>
    <p:sldId id="1089" r:id="rId11"/>
    <p:sldId id="1090" r:id="rId12"/>
    <p:sldId id="869" r:id="rId13"/>
    <p:sldId id="417" r:id="rId14"/>
    <p:sldId id="421" r:id="rId15"/>
    <p:sldId id="1115" r:id="rId16"/>
    <p:sldId id="1091" r:id="rId17"/>
    <p:sldId id="1092" r:id="rId18"/>
    <p:sldId id="1093" r:id="rId19"/>
    <p:sldId id="1081" r:id="rId20"/>
    <p:sldId id="1114" r:id="rId21"/>
    <p:sldId id="1094" r:id="rId22"/>
    <p:sldId id="1095" r:id="rId23"/>
    <p:sldId id="1096" r:id="rId24"/>
    <p:sldId id="1097" r:id="rId25"/>
    <p:sldId id="845" r:id="rId26"/>
    <p:sldId id="1098" r:id="rId27"/>
    <p:sldId id="1099" r:id="rId28"/>
    <p:sldId id="1116" r:id="rId29"/>
    <p:sldId id="1100" r:id="rId30"/>
    <p:sldId id="1101" r:id="rId31"/>
    <p:sldId id="1102" r:id="rId32"/>
    <p:sldId id="883" r:id="rId33"/>
    <p:sldId id="1113" r:id="rId34"/>
    <p:sldId id="793" r:id="rId35"/>
    <p:sldId id="1103" r:id="rId36"/>
    <p:sldId id="1105" r:id="rId37"/>
    <p:sldId id="1106" r:id="rId38"/>
    <p:sldId id="1117" r:id="rId39"/>
    <p:sldId id="1118" r:id="rId40"/>
    <p:sldId id="1119" r:id="rId41"/>
    <p:sldId id="1107" r:id="rId42"/>
    <p:sldId id="1108" r:id="rId43"/>
    <p:sldId id="772" r:id="rId44"/>
    <p:sldId id="798" r:id="rId45"/>
    <p:sldId id="684" r:id="rId4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ongsook Cho" initials="JC" lastIdx="1" clrIdx="0">
    <p:extLst>
      <p:ext uri="{19B8F6BF-5375-455C-9EA6-DF929625EA0E}">
        <p15:presenceInfo xmlns:p15="http://schemas.microsoft.com/office/powerpoint/2012/main" userId="234cde0414cf4f3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82"/>
    <p:restoredTop sz="94694"/>
  </p:normalViewPr>
  <p:slideViewPr>
    <p:cSldViewPr>
      <p:cViewPr varScale="1">
        <p:scale>
          <a:sx n="61" d="100"/>
          <a:sy n="61" d="100"/>
        </p:scale>
        <p:origin x="48" y="24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88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10592D-ED5D-3142-AFAC-5AB1A6E98A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13133E-AE44-B64C-B8BF-DC2CE9363F0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C7A573-6BF6-2147-AC72-2C8D7D95DDE6}" type="datetimeFigureOut">
              <a:rPr lang="en-US" altLang="en-US"/>
              <a:pPr>
                <a:defRPr/>
              </a:pPr>
              <a:t>5/5/2020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E72C385-1387-544B-82BD-F3D0EFE336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D079A95-73B1-7F48-A7BC-6D46DAF88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28958E-1AAF-A549-AB42-B25DDDEA29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83DB5A-E345-5B43-AB77-9C9C18977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1ACBF6B-EEB4-9947-8E54-E987FA095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7270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슬라이드 이미지 개체 틀 1">
            <a:extLst>
              <a:ext uri="{FF2B5EF4-FFF2-40B4-BE49-F238E27FC236}">
                <a16:creationId xmlns:a16="http://schemas.microsoft.com/office/drawing/2014/main" id="{5868EE5F-2456-CE43-83E5-7D0F91E7009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슬라이드 노트 개체 틀 2">
            <a:extLst>
              <a:ext uri="{FF2B5EF4-FFF2-40B4-BE49-F238E27FC236}">
                <a16:creationId xmlns:a16="http://schemas.microsoft.com/office/drawing/2014/main" id="{12CA8742-2697-414D-840D-E7B8F080491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G8.3 Expressing desire: Introduction</a:t>
            </a:r>
          </a:p>
        </p:txBody>
      </p:sp>
      <p:sp>
        <p:nvSpPr>
          <p:cNvPr id="118788" name="슬라이드 번호 개체 틀 3">
            <a:extLst>
              <a:ext uri="{FF2B5EF4-FFF2-40B4-BE49-F238E27FC236}">
                <a16:creationId xmlns:a16="http://schemas.microsoft.com/office/drawing/2014/main" id="{9A5BDC7F-C1DA-8E4A-A2F5-344B5A8681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fld id="{5B077360-EE82-7745-979A-4CD0D4C8B86F}" type="slidenum">
              <a:rPr lang="en-US" altLang="en-US"/>
              <a:pPr eaLnBrk="1" hangingPunct="1"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3150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슬라이드 이미지 개체 틀 1">
            <a:extLst>
              <a:ext uri="{FF2B5EF4-FFF2-40B4-BE49-F238E27FC236}">
                <a16:creationId xmlns:a16="http://schemas.microsoft.com/office/drawing/2014/main" id="{B19682BC-11E6-7E4B-B76B-9B164628A3C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5" name="슬라이드 노트 개체 틀 2">
            <a:extLst>
              <a:ext uri="{FF2B5EF4-FFF2-40B4-BE49-F238E27FC236}">
                <a16:creationId xmlns:a16="http://schemas.microsoft.com/office/drawing/2014/main" id="{7512B25A-52E1-8F44-8B8E-773A7E31D31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G8.3: Pattern exercise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20836" name="슬라이드 번호 개체 틀 3">
            <a:extLst>
              <a:ext uri="{FF2B5EF4-FFF2-40B4-BE49-F238E27FC236}">
                <a16:creationId xmlns:a16="http://schemas.microsoft.com/office/drawing/2014/main" id="{4D0A86A8-48C5-574B-96DF-FEBE2DAA5A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fld id="{3EF0F61F-1DBC-DA4D-89E5-AE4DEF0F4FC6}" type="slidenum">
              <a:rPr lang="en-US" altLang="en-US"/>
              <a:pPr eaLnBrk="1" hangingPunct="1"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9624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D4E9C20-5EA8-884B-AFF0-D40A431B27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C8F563-8F32-6044-9631-8D5203171F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5A0597-98B9-0D4D-B68F-A2F3722FA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B5E3A-D88F-F443-A089-87168B89B8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480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06A9DC-3AE3-0540-AE97-C408CF1939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61E9F14-82AE-5441-92BE-3C126EA91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F2429CC-8A5C-F34C-B480-91CB95A07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730BE-E0E4-FA4A-A24D-ED68744371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937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D19CD9-EA9B-F040-A471-FC40E557C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375798-DE0E-8A40-963F-0D045F6BC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5859A26-2E32-1D40-AD9C-6B9DA592C0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56A58-7DB1-6E4D-9B53-A980614D65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83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D24A32D-5BFB-3040-812E-0F88BCD40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366E4C1-159E-DE4F-9441-ADF6C0529E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12747C-7D40-5144-9E57-5D29636F52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D61C7-00F2-544D-9E39-09035D40E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73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3241502-CE22-A94F-A4F6-91889DCE6B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2977356-1252-5C4A-9E75-9AA3A7190D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2FC58B6-D6A3-2A4F-BB86-6D8D6C0B46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D19B-5E32-D944-88D3-2B28327B2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72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1EFAA7-B481-B84C-A2AC-AAEB7E121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AC7285-C1E1-1C42-8C85-8DF9856CA2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8D1B9F-FD81-FA44-9121-7844F59158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A8768-C7E6-3D46-9CBD-7F42F20B41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231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4795445-1613-6C43-ADF1-B3D038C556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B7D37D4-9D80-CA4A-903C-4CC2B95739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33A33DF-7BD0-274E-AF57-19B6B931CE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CE6B0-3499-7044-BB69-A29EC0E276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15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E05BC11-8B50-BA4D-A98F-2D7EBCDD87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D73D1B5-AAFF-9246-AE67-CF697A91C1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279ACAB-7D45-1A44-917F-AF6C9A1698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1B313-BF6D-E446-9B5B-59ECBB365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746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8A5F82E-017D-D84E-BDA5-64D10E84CF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B6BFFAE-1FAF-9043-8742-98EBFF0609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518691B-C0D1-1E47-8C61-3C7BEE6F86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B147F-6EDD-9B44-BFD2-8DA074BD4C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36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789500-C29F-444A-8E07-421E488213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189652-9F56-8A43-AE84-C947716BBB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33807A-E5B1-BF4C-A5EC-8C62DC4F9F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E929B-8F54-9141-B7FD-0140CF72E5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74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BD4ECE-6C77-2241-9903-49EB4E231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0F0CEE-37E8-6D4E-9F7B-6797646504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030BFE-A8A2-0241-A11A-6C3ECDF9E6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C062C-9ACC-D543-8C83-148E9B170F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991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EE84C65-1AFB-CE45-9657-BEB3AC09C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45F3E3-E1FE-164F-9855-4132231F3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C078F81-40BA-C542-80B9-BCB1B33DA9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00209E0-E0EC-A44A-99EA-64C2921CC5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4100BD4-8D1E-354E-981D-B22F773EA5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5484B25-7165-1647-94B6-95F3B7455F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ww.youtube.com/watch?v=6im2oEcmmEs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9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www.youtube.com/watch?v=8pM2RhXYnig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gg.gg/i6ujj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ujj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6im2oEcmmEs" TargetMode="External"/><Relationship Id="rId2" Type="http://schemas.openxmlformats.org/officeDocument/2006/relationships/hyperlink" Target="https://kleartextbook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8pM2RhXYni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kr.pixtastock.com/illustration/47584893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gg.gg/i6ujj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896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4-1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68846" y="1103358"/>
            <a:ext cx="1191000" cy="117845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58272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7E827-2409-C042-8B64-4B2E3752F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  </a:t>
            </a:r>
            <a:r>
              <a:rPr lang="ko-KR" altLang="en-US" dirty="0"/>
              <a:t>대화 듣기</a:t>
            </a:r>
            <a:endParaRPr lang="en-US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C80DD76-F3E6-9D40-9EC8-25DF94D20B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52736"/>
            <a:ext cx="8229600" cy="5073427"/>
          </a:xfrm>
        </p:spPr>
      </p:pic>
      <p:pic>
        <p:nvPicPr>
          <p:cNvPr id="7" name="021.mp3" descr="021.mp3">
            <a:hlinkClick r:id="" action="ppaction://media"/>
            <a:extLst>
              <a:ext uri="{FF2B5EF4-FFF2-40B4-BE49-F238E27FC236}">
                <a16:creationId xmlns:a16="http://schemas.microsoft.com/office/drawing/2014/main" id="{F14E34F5-B667-DE4F-B880-204C1D4D17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24328" y="1412776"/>
            <a:ext cx="812800" cy="812800"/>
          </a:xfrm>
          <a:prstGeom prst="rect">
            <a:avLst/>
          </a:prstGeom>
          <a:solidFill>
            <a:srgbClr val="0070C0"/>
          </a:solidFill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D03BE387-EB96-F749-880E-EFD3C7FB8230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6088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02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390B3-943E-9144-8D1C-D26D8985D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문법 및 표현 </a:t>
            </a:r>
            <a:r>
              <a:rPr lang="en-US" altLang="ko-KR" sz="3600" dirty="0"/>
              <a:t>P. 116</a:t>
            </a:r>
            <a:endParaRPr lang="en-US" sz="3600" dirty="0"/>
          </a:p>
        </p:txBody>
      </p:sp>
      <p:pic>
        <p:nvPicPr>
          <p:cNvPr id="8" name="Content Placeholder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9535726E-E09E-9A4B-A5D0-0ACEA037EB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80728"/>
            <a:ext cx="8496944" cy="5400600"/>
          </a:xfr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B94E4D6B-6013-944A-9073-57411DB5B841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5770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489" y="274638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latin typeface="Gill Sans"/>
                <a:cs typeface="Gill Sans"/>
                <a:sym typeface="Gill Sans"/>
              </a:rPr>
              <a:t>~</a:t>
            </a:r>
            <a:r>
              <a:rPr lang="ko-KR" altLang="en-US" dirty="0">
                <a:latin typeface="Gill Sans"/>
                <a:cs typeface="Gill Sans"/>
                <a:sym typeface="Gill Sans"/>
              </a:rPr>
              <a:t>아</a:t>
            </a:r>
            <a:r>
              <a:rPr lang="en-US" altLang="ko-KR" dirty="0">
                <a:latin typeface="Gill Sans"/>
                <a:cs typeface="Gill Sans"/>
                <a:sym typeface="Gill Sans"/>
              </a:rPr>
              <a:t>/</a:t>
            </a:r>
            <a:r>
              <a:rPr lang="ko-KR" altLang="en-US" dirty="0" err="1">
                <a:latin typeface="Gill Sans"/>
                <a:cs typeface="Gill Sans"/>
                <a:sym typeface="Gill Sans"/>
              </a:rPr>
              <a:t>어하다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ko-KR" altLang="en-US" sz="2800" dirty="0"/>
              <a:t>다른 사람의 마음이나 느낌 표현할 때</a:t>
            </a: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en-US" altLang="ko-KR" sz="2800" dirty="0"/>
              <a:t>This is used to show another person’s feelings.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75F21CE-CE85-F94C-9A51-35A14D5940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6400905"/>
              </p:ext>
            </p:extLst>
          </p:nvPr>
        </p:nvGraphicFramePr>
        <p:xfrm>
          <a:off x="634854" y="2924944"/>
          <a:ext cx="7848870" cy="232352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92288">
                  <a:extLst>
                    <a:ext uri="{9D8B030D-6E8A-4147-A177-3AD203B41FA5}">
                      <a16:colId xmlns:a16="http://schemas.microsoft.com/office/drawing/2014/main" val="269859717"/>
                    </a:ext>
                  </a:extLst>
                </a:gridCol>
                <a:gridCol w="2640292">
                  <a:extLst>
                    <a:ext uri="{9D8B030D-6E8A-4147-A177-3AD203B41FA5}">
                      <a16:colId xmlns:a16="http://schemas.microsoft.com/office/drawing/2014/main" val="1839056657"/>
                    </a:ext>
                  </a:extLst>
                </a:gridCol>
                <a:gridCol w="2616290">
                  <a:extLst>
                    <a:ext uri="{9D8B030D-6E8A-4147-A177-3AD203B41FA5}">
                      <a16:colId xmlns:a16="http://schemas.microsoft.com/office/drawing/2014/main" val="2829077384"/>
                    </a:ext>
                  </a:extLst>
                </a:gridCol>
              </a:tblGrid>
              <a:tr h="871322">
                <a:tc>
                  <a:txBody>
                    <a:bodyPr/>
                    <a:lstStyle/>
                    <a:p>
                      <a:r>
                        <a:rPr lang="ko-KR" altLang="en-US" dirty="0" err="1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ㅏ</a:t>
                      </a:r>
                      <a:r>
                        <a:rPr lang="en-US" altLang="ko-KR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</a:t>
                      </a:r>
                      <a:r>
                        <a:rPr lang="ko-KR" altLang="en-US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ko-KR" altLang="en-US" dirty="0" err="1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ㅗ</a:t>
                      </a:r>
                      <a:endParaRPr 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+</a:t>
                      </a:r>
                      <a:r>
                        <a:rPr lang="ko-KR" altLang="en-US" dirty="0"/>
                        <a:t> </a:t>
                      </a:r>
                      <a:r>
                        <a:rPr lang="en-US" altLang="ko-KR" dirty="0"/>
                        <a:t>~</a:t>
                      </a:r>
                      <a:r>
                        <a:rPr lang="ko-KR" altLang="en-US" dirty="0" err="1"/>
                        <a:t>아하다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dirty="0"/>
                        <a:t>좋아하다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9982286"/>
                  </a:ext>
                </a:extLst>
              </a:tr>
              <a:tr h="726236">
                <a:tc>
                  <a:txBody>
                    <a:bodyPr/>
                    <a:lstStyle/>
                    <a:p>
                      <a:r>
                        <a:rPr lang="ko-KR" altLang="en-US" dirty="0" err="1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ㅏ</a:t>
                      </a:r>
                      <a:r>
                        <a:rPr lang="en-US" altLang="ko-KR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</a:t>
                      </a:r>
                      <a:r>
                        <a:rPr lang="ko-KR" altLang="en-US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ko-KR" altLang="en-US" dirty="0" err="1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ㅓ</a:t>
                      </a:r>
                      <a:r>
                        <a:rPr lang="ko-KR" altLang="en-US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이외의 모음</a:t>
                      </a:r>
                      <a:endParaRPr 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+ ~</a:t>
                      </a:r>
                      <a:r>
                        <a:rPr lang="ko-KR" altLang="en-US" dirty="0" err="1"/>
                        <a:t>어하다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dirty="0" err="1"/>
                        <a:t>예뻐하다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무서워하다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1542055"/>
                  </a:ext>
                </a:extLst>
              </a:tr>
              <a:tr h="725968">
                <a:tc>
                  <a:txBody>
                    <a:bodyPr/>
                    <a:lstStyle/>
                    <a:p>
                      <a:r>
                        <a:rPr lang="ko-KR" altLang="en-US" dirty="0"/>
                        <a:t>하다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+ ~</a:t>
                      </a:r>
                      <a:r>
                        <a:rPr lang="ko-KR" altLang="en-US" dirty="0"/>
                        <a:t>해하다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dirty="0" err="1"/>
                        <a:t>피곤해하다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</a:t>
                      </a:r>
                      <a:r>
                        <a:rPr lang="ko-KR" altLang="en-US" dirty="0" err="1"/>
                        <a:t>지루해하다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7024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27650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Text Box 2">
            <a:extLst>
              <a:ext uri="{FF2B5EF4-FFF2-40B4-BE49-F238E27FC236}">
                <a16:creationId xmlns:a16="http://schemas.microsoft.com/office/drawing/2014/main" id="{A56BE2E2-2C5C-C64E-9072-CDA1D0AC2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471" y="2905780"/>
            <a:ext cx="7524369" cy="52322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atinLnBrk="0">
              <a:spcBef>
                <a:spcPct val="50000"/>
              </a:spcBef>
              <a:defRPr/>
            </a:pPr>
            <a:r>
              <a:rPr lang="ko-KR" altLang="en-US" sz="2800" dirty="0">
                <a:latin typeface="Palatino Linotype" pitchFamily="18" charset="0"/>
                <a:ea typeface="굴림" pitchFamily="50" charset="-127"/>
              </a:rPr>
              <a:t>  </a:t>
            </a:r>
            <a:r>
              <a:rPr kumimoji="0" lang="en-US" altLang="ko-KR" sz="2800" dirty="0">
                <a:latin typeface="Palatino Linotype" pitchFamily="18" charset="0"/>
                <a:ea typeface="굴림" pitchFamily="50" charset="-127"/>
              </a:rPr>
              <a:t>~</a:t>
            </a:r>
            <a:r>
              <a:rPr kumimoji="0" lang="ko-KR" altLang="en-US" sz="2800" dirty="0">
                <a:solidFill>
                  <a:srgbClr val="3333FF"/>
                </a:solidFill>
                <a:latin typeface="Palatino Linotype" pitchFamily="18" charset="0"/>
                <a:ea typeface="굴림" pitchFamily="50" charset="-127"/>
              </a:rPr>
              <a:t>고 싶다</a:t>
            </a:r>
            <a:r>
              <a:rPr kumimoji="0" lang="ko-KR" altLang="en-US" sz="2800" dirty="0">
                <a:latin typeface="Palatino Linotype" pitchFamily="18" charset="0"/>
                <a:ea typeface="굴림" pitchFamily="50" charset="-127"/>
              </a:rPr>
              <a:t>/</a:t>
            </a:r>
            <a:r>
              <a:rPr kumimoji="0" lang="ko-KR" altLang="en-US" sz="2800" dirty="0">
                <a:solidFill>
                  <a:srgbClr val="3333FF"/>
                </a:solidFill>
                <a:latin typeface="Palatino Linotype" pitchFamily="18" charset="0"/>
                <a:ea typeface="굴림" pitchFamily="50" charset="-127"/>
              </a:rPr>
              <a:t>싶어 하다</a:t>
            </a:r>
            <a:r>
              <a:rPr kumimoji="0" lang="ko-KR" altLang="en-US" sz="2800" dirty="0">
                <a:latin typeface="Palatino Linotype" pitchFamily="18" charset="0"/>
                <a:ea typeface="굴림" pitchFamily="50" charset="-127"/>
              </a:rPr>
              <a:t> ‘</a:t>
            </a:r>
            <a:r>
              <a:rPr kumimoji="0" lang="en-US" altLang="ko-KR" sz="2800" dirty="0">
                <a:latin typeface="Palatino Linotype" pitchFamily="18" charset="0"/>
                <a:ea typeface="굴림" pitchFamily="50" charset="-127"/>
              </a:rPr>
              <a:t>want to’</a:t>
            </a:r>
          </a:p>
        </p:txBody>
      </p:sp>
      <p:sp>
        <p:nvSpPr>
          <p:cNvPr id="62467" name="Text Box 3">
            <a:extLst>
              <a:ext uri="{FF2B5EF4-FFF2-40B4-BE49-F238E27FC236}">
                <a16:creationId xmlns:a16="http://schemas.microsoft.com/office/drawing/2014/main" id="{3DE5B064-48A2-B140-A8AC-665943FD037E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922472" y="3959767"/>
            <a:ext cx="7524369" cy="1557349"/>
          </a:xfrm>
          <a:prstGeom prst="rect">
            <a:avLst/>
          </a:prstGeom>
          <a:solidFill>
            <a:srgbClr val="FFE78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20000"/>
              </a:spcBef>
            </a:pPr>
            <a:r>
              <a:rPr kumimoji="0" lang="ko-KR" altLang="en-US" sz="2800" dirty="0">
                <a:latin typeface="굴림체" panose="020B0609000101010101" pitchFamily="49" charset="-127"/>
                <a:ea typeface="굴림체" panose="020B0609000101010101" pitchFamily="49" charset="-127"/>
              </a:rPr>
              <a:t>마크:	생일에 무슨 선물을 받</a:t>
            </a:r>
            <a:r>
              <a:rPr kumimoji="0" lang="ko-KR" altLang="en-US" sz="2800" dirty="0">
                <a:solidFill>
                  <a:srgbClr val="3333FF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고</a:t>
            </a:r>
            <a:r>
              <a:rPr kumimoji="0" lang="ko-KR" altLang="en-US" sz="28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kumimoji="0" lang="ko-KR" altLang="en-US" sz="2800" dirty="0">
                <a:solidFill>
                  <a:srgbClr val="3333FF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싶어요</a:t>
            </a:r>
            <a:r>
              <a:rPr kumimoji="0" lang="ko-KR" altLang="en-US" sz="2800" dirty="0">
                <a:latin typeface="굴림체" panose="020B0609000101010101" pitchFamily="49" charset="-127"/>
                <a:ea typeface="굴림체" panose="020B0609000101010101" pitchFamily="49" charset="-127"/>
              </a:rPr>
              <a:t>?</a:t>
            </a:r>
          </a:p>
          <a:p>
            <a:pPr eaLnBrk="1" latinLnBrk="0" hangingPunct="1">
              <a:spcBef>
                <a:spcPct val="20000"/>
              </a:spcBef>
            </a:pPr>
            <a:r>
              <a:rPr kumimoji="0" lang="ko-KR" altLang="en-US" sz="2800" dirty="0">
                <a:latin typeface="굴림체" panose="020B0609000101010101" pitchFamily="49" charset="-127"/>
                <a:ea typeface="굴림체" panose="020B0609000101010101" pitchFamily="49" charset="-127"/>
              </a:rPr>
              <a:t>린다:	저는 컴퓨터를 받</a:t>
            </a:r>
            <a:r>
              <a:rPr kumimoji="0" lang="ko-KR" altLang="en-US" sz="2800" dirty="0">
                <a:solidFill>
                  <a:srgbClr val="3333FF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고</a:t>
            </a:r>
            <a:r>
              <a:rPr kumimoji="0" lang="ko-KR" altLang="en-US" sz="28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kumimoji="0" lang="ko-KR" altLang="en-US" sz="2800" dirty="0">
                <a:solidFill>
                  <a:srgbClr val="3333FF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싶어요</a:t>
            </a:r>
            <a:r>
              <a:rPr kumimoji="0" lang="ko-KR" altLang="en-US" sz="28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</a:p>
          <a:p>
            <a:pPr eaLnBrk="1" latinLnBrk="0" hangingPunct="1">
              <a:spcBef>
                <a:spcPct val="20000"/>
              </a:spcBef>
            </a:pPr>
            <a:r>
              <a:rPr kumimoji="0" lang="ko-KR" altLang="en-US" sz="2800" dirty="0">
                <a:latin typeface="굴림체" panose="020B0609000101010101" pitchFamily="49" charset="-127"/>
                <a:ea typeface="굴림체" panose="020B0609000101010101" pitchFamily="49" charset="-127"/>
              </a:rPr>
              <a:t>마크:	저는 그냥 한국 음식을 먹</a:t>
            </a:r>
            <a:r>
              <a:rPr kumimoji="0" lang="ko-KR" altLang="en-US" sz="2800" dirty="0">
                <a:solidFill>
                  <a:srgbClr val="3333FF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고</a:t>
            </a:r>
            <a:r>
              <a:rPr kumimoji="0" lang="ko-KR" altLang="en-US" sz="28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kumimoji="0" lang="ko-KR" altLang="en-US" sz="2800" dirty="0">
                <a:solidFill>
                  <a:srgbClr val="3333FF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싶어요</a:t>
            </a:r>
            <a:r>
              <a:rPr kumimoji="0" lang="ko-KR" altLang="en-US" sz="28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  <a:r>
              <a:rPr kumimoji="0" lang="ko-KR" altLang="en-US" sz="24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063D44-6A85-164F-A6AB-D5CD64C7B9FD}"/>
              </a:ext>
            </a:extLst>
          </p:cNvPr>
          <p:cNvSpPr txBox="1"/>
          <p:nvPr/>
        </p:nvSpPr>
        <p:spPr>
          <a:xfrm>
            <a:off x="922470" y="669614"/>
            <a:ext cx="7524369" cy="1828800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ko-KR" altLang="en-US" sz="2400" dirty="0"/>
              <a:t>예</a:t>
            </a:r>
            <a:r>
              <a:rPr lang="en-US" altLang="ko-KR" sz="2400" dirty="0"/>
              <a:t>:</a:t>
            </a:r>
            <a:r>
              <a:rPr lang="ko-KR" altLang="en-US" sz="2400" dirty="0"/>
              <a:t> 친구가 사자를 </a:t>
            </a:r>
            <a:r>
              <a:rPr lang="ko-KR" altLang="en-US" sz="2400" b="1" u="sng" dirty="0">
                <a:solidFill>
                  <a:srgbClr val="0070C0"/>
                </a:solidFill>
              </a:rPr>
              <a:t>무서워해요</a:t>
            </a:r>
            <a:r>
              <a:rPr lang="en-US" altLang="ko-KR" sz="2400" b="1" u="sng" dirty="0">
                <a:solidFill>
                  <a:srgbClr val="0070C0"/>
                </a:solidFill>
              </a:rPr>
              <a:t>.</a:t>
            </a:r>
            <a:r>
              <a:rPr lang="ko-KR" altLang="en-US" sz="2400" b="1" u="sng" dirty="0">
                <a:solidFill>
                  <a:srgbClr val="0070C0"/>
                </a:solidFill>
              </a:rPr>
              <a:t> </a:t>
            </a:r>
            <a:endParaRPr lang="en-US" altLang="ko-KR" sz="2400" b="1" u="sng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ko-KR" altLang="en-US" sz="2400" dirty="0"/>
              <a:t>     누나는 오늘 등산을 하고 나서 아주 </a:t>
            </a:r>
            <a:r>
              <a:rPr lang="ko-KR" altLang="en-US" sz="2400" b="1" u="sng" dirty="0">
                <a:solidFill>
                  <a:srgbClr val="0070C0"/>
                </a:solidFill>
              </a:rPr>
              <a:t>피곤해해요</a:t>
            </a:r>
            <a:r>
              <a:rPr lang="en-US" altLang="ko-KR" sz="2400" dirty="0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ko-KR" altLang="en-US" sz="2400" dirty="0"/>
              <a:t>     동생이 강아지를 </a:t>
            </a:r>
            <a:r>
              <a:rPr lang="ko-KR" altLang="en-US" sz="2400" b="1" u="sng" dirty="0">
                <a:solidFill>
                  <a:srgbClr val="0070C0"/>
                </a:solidFill>
              </a:rPr>
              <a:t>귀여워해요</a:t>
            </a:r>
            <a:r>
              <a:rPr lang="en-US" altLang="ko-KR" sz="2400" dirty="0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ko-KR" altLang="en-US" sz="2400" dirty="0"/>
              <a:t>     진수가 수학을 </a:t>
            </a:r>
            <a:r>
              <a:rPr lang="ko-KR" altLang="en-US" sz="2400" b="1" u="sng" dirty="0">
                <a:solidFill>
                  <a:srgbClr val="0070C0"/>
                </a:solidFill>
              </a:rPr>
              <a:t>어려워해요</a:t>
            </a:r>
            <a:r>
              <a:rPr lang="en-US" altLang="ko-KR" sz="2400" b="1" u="sng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1B292AE4-0D54-2541-9A59-EB902649A50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7845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754" grpId="0" animBg="1"/>
      <p:bldP spid="62467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calvin">
            <a:extLst>
              <a:ext uri="{FF2B5EF4-FFF2-40B4-BE49-F238E27FC236}">
                <a16:creationId xmlns:a16="http://schemas.microsoft.com/office/drawing/2014/main" id="{56655B05-693C-BD41-9397-595FDC459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90" y="587316"/>
            <a:ext cx="1490663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851" name="Picture 3" descr="hobbes">
            <a:extLst>
              <a:ext uri="{FF2B5EF4-FFF2-40B4-BE49-F238E27FC236}">
                <a16:creationId xmlns:a16="http://schemas.microsoft.com/office/drawing/2014/main" id="{257808DD-21C3-8148-BF7D-1E2AF9EC30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039" y="522830"/>
            <a:ext cx="1411287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852" name="Picture 4" descr="susie">
            <a:extLst>
              <a:ext uri="{FF2B5EF4-FFF2-40B4-BE49-F238E27FC236}">
                <a16:creationId xmlns:a16="http://schemas.microsoft.com/office/drawing/2014/main" id="{268B9F83-5871-814D-84DA-456839E62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688" y="4208144"/>
            <a:ext cx="14001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853" name="Picture 5" descr="wormwood">
            <a:extLst>
              <a:ext uri="{FF2B5EF4-FFF2-40B4-BE49-F238E27FC236}">
                <a16:creationId xmlns:a16="http://schemas.microsoft.com/office/drawing/2014/main" id="{05971F73-A139-4D46-B389-65E9AFE75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650" y="3969151"/>
            <a:ext cx="15875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8" name="AutoShape 6">
            <a:extLst>
              <a:ext uri="{FF2B5EF4-FFF2-40B4-BE49-F238E27FC236}">
                <a16:creationId xmlns:a16="http://schemas.microsoft.com/office/drawing/2014/main" id="{D4EB8308-145E-804E-932C-13637631AF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7925" y="526477"/>
            <a:ext cx="2119313" cy="1030287"/>
          </a:xfrm>
          <a:prstGeom prst="wedgeEllipseCallout">
            <a:avLst>
              <a:gd name="adj1" fmla="val -54120"/>
              <a:gd name="adj2" fmla="val 27352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0" hangingPunct="1"/>
            <a:r>
              <a:rPr kumimoji="0" lang="ko-KR" altLang="en-US" sz="2400">
                <a:latin typeface="Tahoma" panose="020B0604030504040204" pitchFamily="34" charset="0"/>
              </a:rPr>
              <a:t>피자 먹고 싶어요</a:t>
            </a:r>
            <a:r>
              <a:rPr kumimoji="0" lang="en-US" altLang="ko-KR" sz="2400">
                <a:latin typeface="Tahoma" panose="020B0604030504040204" pitchFamily="34" charset="0"/>
              </a:rPr>
              <a:t>.</a:t>
            </a:r>
          </a:p>
        </p:txBody>
      </p:sp>
      <p:sp>
        <p:nvSpPr>
          <p:cNvPr id="206855" name="AutoShape 7">
            <a:extLst>
              <a:ext uri="{FF2B5EF4-FFF2-40B4-BE49-F238E27FC236}">
                <a16:creationId xmlns:a16="http://schemas.microsoft.com/office/drawing/2014/main" id="{67F87DF8-A61C-BA40-A687-6643D9BFB1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8025" y="3745487"/>
            <a:ext cx="2119313" cy="1492250"/>
          </a:xfrm>
          <a:prstGeom prst="wedgeEllipseCallout">
            <a:avLst>
              <a:gd name="adj1" fmla="val -62361"/>
              <a:gd name="adj2" fmla="val 1366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0" hangingPunct="1"/>
            <a:r>
              <a:rPr kumimoji="0" lang="ko-KR" altLang="en-US" sz="2400">
                <a:latin typeface="Tahoma" panose="020B0604030504040204" pitchFamily="34" charset="0"/>
              </a:rPr>
              <a:t>영화 보고 싶어요</a:t>
            </a:r>
            <a:r>
              <a:rPr kumimoji="0" lang="en-US" altLang="ko-KR" sz="2400">
                <a:latin typeface="Tahoma" panose="020B0604030504040204" pitchFamily="34" charset="0"/>
              </a:rPr>
              <a:t>.</a:t>
            </a:r>
          </a:p>
        </p:txBody>
      </p:sp>
      <p:sp>
        <p:nvSpPr>
          <p:cNvPr id="206856" name="AutoShape 8">
            <a:extLst>
              <a:ext uri="{FF2B5EF4-FFF2-40B4-BE49-F238E27FC236}">
                <a16:creationId xmlns:a16="http://schemas.microsoft.com/office/drawing/2014/main" id="{7B4FBF53-C54F-D346-8598-F23B1AFB85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7794" y="310386"/>
            <a:ext cx="2606999" cy="1503362"/>
          </a:xfrm>
          <a:prstGeom prst="wedgeEllipseCallout">
            <a:avLst>
              <a:gd name="adj1" fmla="val 50569"/>
              <a:gd name="adj2" fmla="val 2581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400" dirty="0">
                <a:latin typeface="Tahoma" panose="020B0604030504040204" pitchFamily="34" charset="0"/>
              </a:rPr>
              <a:t>잠이나 자고 싶어요</a:t>
            </a:r>
            <a:r>
              <a:rPr kumimoji="0" lang="en-US" altLang="ko-KR" sz="2400" dirty="0">
                <a:latin typeface="Tahoma" panose="020B0604030504040204" pitchFamily="34" charset="0"/>
              </a:rPr>
              <a:t>.</a:t>
            </a:r>
          </a:p>
        </p:txBody>
      </p:sp>
      <p:sp>
        <p:nvSpPr>
          <p:cNvPr id="206857" name="AutoShape 9">
            <a:extLst>
              <a:ext uri="{FF2B5EF4-FFF2-40B4-BE49-F238E27FC236}">
                <a16:creationId xmlns:a16="http://schemas.microsoft.com/office/drawing/2014/main" id="{9A5243B3-F5BE-EA44-B332-ED33647B4F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7338" y="3744937"/>
            <a:ext cx="2917825" cy="1928217"/>
          </a:xfrm>
          <a:prstGeom prst="wedgeEllipseCallout">
            <a:avLst>
              <a:gd name="adj1" fmla="val 57454"/>
              <a:gd name="adj2" fmla="val -5819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0" hangingPunct="1"/>
            <a:r>
              <a:rPr kumimoji="0" lang="ko-KR" altLang="en-US" sz="2400" dirty="0">
                <a:latin typeface="Tahoma" panose="020B0604030504040204" pitchFamily="34" charset="0"/>
              </a:rPr>
              <a:t>눈사람 만들고 싶어요</a:t>
            </a:r>
            <a:r>
              <a:rPr kumimoji="0" lang="en-US" altLang="ko-KR" sz="2400" dirty="0">
                <a:latin typeface="Tahoma" panose="020B0604030504040204" pitchFamily="34" charset="0"/>
              </a:rPr>
              <a:t>.</a:t>
            </a:r>
          </a:p>
        </p:txBody>
      </p:sp>
      <p:sp>
        <p:nvSpPr>
          <p:cNvPr id="206858" name="Text Box 10">
            <a:extLst>
              <a:ext uri="{FF2B5EF4-FFF2-40B4-BE49-F238E27FC236}">
                <a16:creationId xmlns:a16="http://schemas.microsoft.com/office/drawing/2014/main" id="{863990D4-D61C-6D41-82A8-85B6A2920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3463" y="2350016"/>
            <a:ext cx="3090862" cy="4572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50000"/>
              </a:spcBef>
            </a:pPr>
            <a:r>
              <a:rPr kumimoji="0" lang="ko-KR" altLang="en-US" sz="2400" dirty="0">
                <a:latin typeface="Tahoma" panose="020B0604030504040204" pitchFamily="34" charset="0"/>
              </a:rPr>
              <a:t>피자 </a:t>
            </a:r>
            <a:r>
              <a:rPr kumimoji="0" lang="ko-KR" altLang="en-US" sz="2400" b="1" dirty="0">
                <a:latin typeface="Tahoma" panose="020B0604030504040204" pitchFamily="34" charset="0"/>
              </a:rPr>
              <a:t>먹고  싶어 해요</a:t>
            </a:r>
            <a:r>
              <a:rPr kumimoji="0" lang="en-US" altLang="ko-KR" sz="2400" dirty="0">
                <a:latin typeface="Tahoma" panose="020B0604030504040204" pitchFamily="34" charset="0"/>
              </a:rPr>
              <a:t>.</a:t>
            </a:r>
          </a:p>
        </p:txBody>
      </p:sp>
      <p:sp>
        <p:nvSpPr>
          <p:cNvPr id="206859" name="Text Box 11">
            <a:extLst>
              <a:ext uri="{FF2B5EF4-FFF2-40B4-BE49-F238E27FC236}">
                <a16:creationId xmlns:a16="http://schemas.microsoft.com/office/drawing/2014/main" id="{0C8B5A13-7F56-3A4C-AEF4-CC791537CF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1202" y="2294274"/>
            <a:ext cx="3338512" cy="4572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50000"/>
              </a:spcBef>
            </a:pPr>
            <a:r>
              <a:rPr kumimoji="0" lang="ko-KR" altLang="en-US" sz="2400" dirty="0">
                <a:latin typeface="Tahoma" panose="020B0604030504040204" pitchFamily="34" charset="0"/>
              </a:rPr>
              <a:t>잠이나 </a:t>
            </a:r>
            <a:r>
              <a:rPr kumimoji="0" lang="ko-KR" altLang="en-US" sz="2400" b="1" dirty="0">
                <a:latin typeface="Tahoma" panose="020B0604030504040204" pitchFamily="34" charset="0"/>
              </a:rPr>
              <a:t>자고  싶어 해요</a:t>
            </a:r>
            <a:r>
              <a:rPr kumimoji="0" lang="en-US" altLang="ko-KR" sz="2400" b="1" dirty="0">
                <a:latin typeface="Tahoma" panose="020B0604030504040204" pitchFamily="34" charset="0"/>
              </a:rPr>
              <a:t>.</a:t>
            </a:r>
            <a:endParaRPr kumimoji="0" lang="en-US" altLang="ko-KR" sz="2400" dirty="0">
              <a:latin typeface="Tahoma" panose="020B0604030504040204" pitchFamily="34" charset="0"/>
            </a:endParaRPr>
          </a:p>
        </p:txBody>
      </p:sp>
      <p:sp>
        <p:nvSpPr>
          <p:cNvPr id="206860" name="Text Box 12">
            <a:extLst>
              <a:ext uri="{FF2B5EF4-FFF2-40B4-BE49-F238E27FC236}">
                <a16:creationId xmlns:a16="http://schemas.microsoft.com/office/drawing/2014/main" id="{450EC552-8200-A44F-9641-9919001099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3463" y="3014033"/>
            <a:ext cx="3367088" cy="4572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50000"/>
              </a:spcBef>
            </a:pPr>
            <a:r>
              <a:rPr kumimoji="0" lang="ko-KR" altLang="en-US" sz="2400" dirty="0">
                <a:latin typeface="Tahoma" panose="020B0604030504040204" pitchFamily="34" charset="0"/>
              </a:rPr>
              <a:t>영화 </a:t>
            </a:r>
            <a:r>
              <a:rPr kumimoji="0" lang="ko-KR" altLang="en-US" sz="2400" b="1" dirty="0">
                <a:latin typeface="Tahoma" panose="020B0604030504040204" pitchFamily="34" charset="0"/>
              </a:rPr>
              <a:t>보고  싶어 하</a:t>
            </a:r>
            <a:r>
              <a:rPr kumimoji="0" lang="ko-KR" altLang="en-US" sz="2400" b="1" dirty="0">
                <a:solidFill>
                  <a:srgbClr val="FF5050"/>
                </a:solidFill>
                <a:latin typeface="Tahoma" panose="020B0604030504040204" pitchFamily="34" charset="0"/>
              </a:rPr>
              <a:t>세</a:t>
            </a:r>
            <a:r>
              <a:rPr kumimoji="0" lang="ko-KR" altLang="en-US" sz="2400" b="1" dirty="0">
                <a:latin typeface="Tahoma" panose="020B0604030504040204" pitchFamily="34" charset="0"/>
              </a:rPr>
              <a:t>요</a:t>
            </a:r>
            <a:r>
              <a:rPr kumimoji="0" lang="en-US" altLang="ko-KR" sz="2400" dirty="0">
                <a:latin typeface="Tahoma" panose="020B0604030504040204" pitchFamily="34" charset="0"/>
              </a:rPr>
              <a:t>.</a:t>
            </a:r>
          </a:p>
        </p:txBody>
      </p:sp>
      <p:sp>
        <p:nvSpPr>
          <p:cNvPr id="206861" name="Text Box 13">
            <a:extLst>
              <a:ext uri="{FF2B5EF4-FFF2-40B4-BE49-F238E27FC236}">
                <a16:creationId xmlns:a16="http://schemas.microsoft.com/office/drawing/2014/main" id="{E75B2277-1616-FC41-B660-FA183D3B95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1202" y="3009245"/>
            <a:ext cx="3729038" cy="4572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50000"/>
              </a:spcBef>
            </a:pPr>
            <a:r>
              <a:rPr kumimoji="0" lang="ko-KR" altLang="en-US" sz="2400" dirty="0">
                <a:latin typeface="Tahoma" panose="020B0604030504040204" pitchFamily="34" charset="0"/>
              </a:rPr>
              <a:t>눈사람 </a:t>
            </a:r>
            <a:r>
              <a:rPr kumimoji="0" lang="ko-KR" altLang="en-US" sz="2400" b="1" dirty="0">
                <a:latin typeface="Tahoma" panose="020B0604030504040204" pitchFamily="34" charset="0"/>
              </a:rPr>
              <a:t>만들고 싶어 해요</a:t>
            </a:r>
            <a:r>
              <a:rPr kumimoji="0" lang="en-US" altLang="ko-KR" sz="2400" dirty="0">
                <a:latin typeface="Tahoma" panose="020B0604030504040204" pitchFamily="34" charset="0"/>
              </a:rPr>
              <a:t>.</a:t>
            </a:r>
          </a:p>
        </p:txBody>
      </p:sp>
      <p:sp>
        <p:nvSpPr>
          <p:cNvPr id="16" name="Google Shape;182;p29">
            <a:extLst>
              <a:ext uri="{FF2B5EF4-FFF2-40B4-BE49-F238E27FC236}">
                <a16:creationId xmlns:a16="http://schemas.microsoft.com/office/drawing/2014/main" id="{8EEA8FAA-3094-D24D-8B75-E0D62B1016E7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42FCE10-0964-434A-AA36-949185FFAB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157" y="6165304"/>
            <a:ext cx="804416" cy="16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2480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6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6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6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06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06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06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06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06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06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06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5" grpId="0" animBg="1"/>
      <p:bldP spid="206856" grpId="0" animBg="1"/>
      <p:bldP spid="206857" grpId="0" animBg="1"/>
      <p:bldP spid="206858" grpId="0" animBg="1"/>
      <p:bldP spid="206859" grpId="0" animBg="1"/>
      <p:bldP spid="206860" grpId="0" animBg="1"/>
      <p:bldP spid="20686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925D83C-178D-1D49-97EF-B20CD9AD762D}"/>
              </a:ext>
            </a:extLst>
          </p:cNvPr>
          <p:cNvSpPr txBox="1"/>
          <p:nvPr/>
        </p:nvSpPr>
        <p:spPr>
          <a:xfrm>
            <a:off x="683568" y="1649706"/>
            <a:ext cx="7416824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 anchor="ctr">
            <a:spAutoFit/>
          </a:bodyPr>
          <a:lstStyle/>
          <a:p>
            <a:r>
              <a:rPr lang="ko-KR" altLang="en-US" sz="2000" dirty="0">
                <a:hlinkClick r:id="rId2"/>
              </a:rPr>
              <a:t> </a:t>
            </a:r>
            <a:r>
              <a:rPr lang="en-US" sz="2000" dirty="0">
                <a:hlinkClick r:id="rId2"/>
              </a:rPr>
              <a:t>https://www.youtube.com/watch?v=6im2oEcmmEs</a:t>
            </a:r>
            <a:endParaRPr lang="en-US" sz="2000" dirty="0"/>
          </a:p>
        </p:txBody>
      </p:sp>
      <p:pic>
        <p:nvPicPr>
          <p:cNvPr id="6" name="Picture 5" descr="A person standing in front of a computer screen&#10;&#10;Description automatically generated">
            <a:extLst>
              <a:ext uri="{FF2B5EF4-FFF2-40B4-BE49-F238E27FC236}">
                <a16:creationId xmlns:a16="http://schemas.microsoft.com/office/drawing/2014/main" id="{11955457-0349-774F-9AEF-A293AF1F3A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8" y="2420888"/>
            <a:ext cx="7488834" cy="37444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BAADECF-6858-D941-9A57-99D5511B1B6F}"/>
              </a:ext>
            </a:extLst>
          </p:cNvPr>
          <p:cNvSpPr txBox="1"/>
          <p:nvPr/>
        </p:nvSpPr>
        <p:spPr>
          <a:xfrm>
            <a:off x="683568" y="692696"/>
            <a:ext cx="7416824" cy="523220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800" dirty="0"/>
              <a:t>다음 영상을 잘 보세요</a:t>
            </a:r>
            <a:r>
              <a:rPr lang="en-US" altLang="ko-KR" sz="2800" dirty="0"/>
              <a:t>. </a:t>
            </a:r>
            <a:r>
              <a:rPr lang="ko-KR" altLang="en-US" sz="2800" dirty="0"/>
              <a:t> </a:t>
            </a:r>
            <a:r>
              <a:rPr lang="en-US" altLang="ko-KR" sz="2800" dirty="0"/>
              <a:t>(-</a:t>
            </a:r>
            <a:r>
              <a:rPr lang="ko-KR" altLang="en-US" sz="2800" dirty="0"/>
              <a:t>어</a:t>
            </a:r>
            <a:r>
              <a:rPr lang="en-US" altLang="ko-KR" sz="2800" dirty="0"/>
              <a:t>/</a:t>
            </a:r>
            <a:r>
              <a:rPr lang="ko-KR" altLang="en-US" sz="2800" dirty="0"/>
              <a:t>아 하다</a:t>
            </a:r>
            <a:r>
              <a:rPr lang="en-US" altLang="ko-KR" sz="2800" dirty="0"/>
              <a:t>)</a:t>
            </a:r>
            <a:endParaRPr lang="en-US" sz="2800" dirty="0"/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9F7C663E-26B2-1E4D-8D79-ED74D7841BC0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60061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5B97D-46B1-FC49-BC27-7D08C99F7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이야기해 봅시다</a:t>
            </a:r>
            <a:endParaRPr lang="en-US" sz="4000" dirty="0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6A96083-657F-9344-9CB3-62BD9EF82D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04" y="1052736"/>
            <a:ext cx="8262300" cy="36004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1AF73AB-90EA-1D42-B815-EAADB134BA44}"/>
              </a:ext>
            </a:extLst>
          </p:cNvPr>
          <p:cNvSpPr txBox="1"/>
          <p:nvPr/>
        </p:nvSpPr>
        <p:spPr>
          <a:xfrm>
            <a:off x="755576" y="4725144"/>
            <a:ext cx="7985628" cy="1631216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/>
              <a:t>* 정답</a:t>
            </a:r>
            <a:r>
              <a:rPr lang="en-US" altLang="ko-KR" sz="2000" dirty="0"/>
              <a:t>:</a:t>
            </a:r>
          </a:p>
          <a:p>
            <a:r>
              <a:rPr lang="en-US" altLang="ko-KR" sz="2000" dirty="0"/>
              <a:t>2.</a:t>
            </a:r>
            <a:r>
              <a:rPr lang="ko-KR" altLang="en-US" sz="2000" dirty="0"/>
              <a:t> 친구가 옷을 얇게 입어서 </a:t>
            </a:r>
            <a:r>
              <a:rPr lang="ko-KR" altLang="en-US" sz="2000" b="1" u="sng" dirty="0">
                <a:solidFill>
                  <a:srgbClr val="0070C0"/>
                </a:solidFill>
              </a:rPr>
              <a:t>추워했어요</a:t>
            </a:r>
            <a:r>
              <a:rPr lang="en-US" altLang="ko-KR" sz="2000" b="1" u="sng" dirty="0">
                <a:solidFill>
                  <a:srgbClr val="0070C0"/>
                </a:solidFill>
              </a:rPr>
              <a:t>.</a:t>
            </a:r>
          </a:p>
          <a:p>
            <a:r>
              <a:rPr lang="en-US" altLang="ko-KR" sz="2000" dirty="0"/>
              <a:t>3.</a:t>
            </a:r>
            <a:r>
              <a:rPr lang="ko-KR" altLang="en-US" sz="2000" dirty="0"/>
              <a:t> 친구가 우리 엄마의 음식을 먹고 </a:t>
            </a:r>
            <a:r>
              <a:rPr lang="ko-KR" altLang="en-US" sz="2000" b="1" u="sng" dirty="0" err="1">
                <a:solidFill>
                  <a:srgbClr val="0070C0"/>
                </a:solidFill>
              </a:rPr>
              <a:t>맛있어했어요</a:t>
            </a:r>
            <a:r>
              <a:rPr lang="en-US" altLang="ko-KR" sz="2000" b="1" u="sng" dirty="0">
                <a:solidFill>
                  <a:srgbClr val="0070C0"/>
                </a:solidFill>
              </a:rPr>
              <a:t>.</a:t>
            </a:r>
          </a:p>
          <a:p>
            <a:r>
              <a:rPr lang="en-US" altLang="ko-KR" sz="2000" dirty="0"/>
              <a:t>4.</a:t>
            </a:r>
            <a:r>
              <a:rPr lang="ko-KR" altLang="en-US" sz="2000" dirty="0"/>
              <a:t> 친구가 숙제를 </a:t>
            </a:r>
            <a:r>
              <a:rPr lang="ko-KR" altLang="en-US" sz="2000" b="1" u="sng" dirty="0">
                <a:solidFill>
                  <a:srgbClr val="0070C0"/>
                </a:solidFill>
              </a:rPr>
              <a:t>어려워했어요</a:t>
            </a:r>
            <a:r>
              <a:rPr lang="en-US" altLang="ko-KR" sz="2000" b="1" u="sng" dirty="0">
                <a:solidFill>
                  <a:srgbClr val="0070C0"/>
                </a:solidFill>
              </a:rPr>
              <a:t>.</a:t>
            </a:r>
          </a:p>
          <a:p>
            <a:r>
              <a:rPr lang="en-US" altLang="ko-KR" sz="2000" dirty="0"/>
              <a:t>5.</a:t>
            </a:r>
            <a:r>
              <a:rPr lang="ko-KR" altLang="en-US" sz="2000" dirty="0"/>
              <a:t> 친구가 등산을 하면서 </a:t>
            </a:r>
            <a:r>
              <a:rPr lang="ko-KR" altLang="en-US" sz="2000" b="1" u="sng" dirty="0">
                <a:solidFill>
                  <a:srgbClr val="0070C0"/>
                </a:solidFill>
              </a:rPr>
              <a:t>힘들어했어요</a:t>
            </a:r>
            <a:r>
              <a:rPr lang="en-US" altLang="ko-KR" sz="2000" b="1" u="sng" dirty="0">
                <a:solidFill>
                  <a:srgbClr val="0070C0"/>
                </a:solidFill>
              </a:rPr>
              <a:t>.</a:t>
            </a:r>
            <a:endParaRPr lang="en-US" sz="2000" b="1" u="sng" dirty="0">
              <a:solidFill>
                <a:srgbClr val="0070C0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46C4F3AA-0CB3-0D4F-AEAF-18633C956745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0063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51B5B-BD48-0746-9D6C-74CB16E00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43589C3D-951A-744F-BA6D-0569DC192D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4638"/>
            <a:ext cx="8229600" cy="5890666"/>
          </a:xfr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7A471DAD-9B58-D648-AD10-46B17EF62F17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3743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A8B85-9D0C-D949-9CD0-9E19200A3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문법 및 표현  </a:t>
            </a:r>
            <a:r>
              <a:rPr lang="en-US" altLang="ko-KR" sz="3600" dirty="0"/>
              <a:t>P. 117</a:t>
            </a:r>
            <a:endParaRPr lang="en-US" sz="36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F90666C-579A-0443-8D3C-95CEDA2B75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08720"/>
            <a:ext cx="8229600" cy="5472608"/>
          </a:xfr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6F230943-3C33-2B4B-9D5C-3C50E5151BE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54855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60B40-5326-4946-BFEA-4E2447376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04664"/>
            <a:ext cx="8363271" cy="1008112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pPr algn="l"/>
            <a:r>
              <a:rPr lang="en-US" altLang="ko-KR" sz="4000" b="1" dirty="0">
                <a:latin typeface="굴림" panose="020B0600000101010101" pitchFamily="50" charset="-127"/>
                <a:ea typeface="굴림" panose="020B0600000101010101" pitchFamily="50" charset="-127"/>
              </a:rPr>
              <a:t>  ~(</a:t>
            </a:r>
            <a:r>
              <a:rPr lang="ko-KR" altLang="en-US" sz="4000" b="1" dirty="0">
                <a:latin typeface="굴림" panose="020B0600000101010101" pitchFamily="50" charset="-127"/>
                <a:ea typeface="굴림" panose="020B0600000101010101" pitchFamily="50" charset="-127"/>
              </a:rPr>
              <a:t>으</a:t>
            </a:r>
            <a:r>
              <a:rPr lang="en-US" altLang="ko-KR" sz="4000" b="1" dirty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sz="4000" b="1" dirty="0" err="1">
                <a:latin typeface="굴림" panose="020B0600000101010101" pitchFamily="50" charset="-127"/>
                <a:ea typeface="굴림" panose="020B0600000101010101" pitchFamily="50" charset="-127"/>
              </a:rPr>
              <a:t>ㄹ</a:t>
            </a:r>
            <a:r>
              <a:rPr lang="ko-KR" altLang="en-US" sz="4000" b="1" dirty="0">
                <a:latin typeface="굴림" panose="020B0600000101010101" pitchFamily="50" charset="-127"/>
                <a:ea typeface="굴림" panose="020B0600000101010101" pitchFamily="50" charset="-127"/>
              </a:rPr>
              <a:t> 걸요</a:t>
            </a:r>
            <a:endParaRPr lang="en-US" sz="24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D19691-AE21-DD43-9B39-88B86DDCA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6792"/>
            <a:ext cx="8363272" cy="4569371"/>
          </a:xfrm>
          <a:solidFill>
            <a:schemeClr val="accent5"/>
          </a:solidFill>
        </p:spPr>
        <p:txBody>
          <a:bodyPr/>
          <a:lstStyle/>
          <a:p>
            <a:r>
              <a:rPr lang="ko-KR" altLang="en-US" sz="2800" dirty="0"/>
              <a:t>어떤 일에 대해 그럴 것이라 짐작하거나 추측할 때 사용</a:t>
            </a:r>
            <a:r>
              <a:rPr lang="en-US" altLang="ko-KR" sz="2800" dirty="0"/>
              <a:t>. </a:t>
            </a:r>
            <a:r>
              <a:rPr lang="ko-KR" altLang="en-US" sz="2800" dirty="0"/>
              <a:t>특히 상대방이 알고 있는 것이나 기대하는 바와 화자의 생각이 다를 때 사용</a:t>
            </a:r>
            <a:r>
              <a:rPr lang="en-US" altLang="ko-KR" sz="2800" dirty="0"/>
              <a:t>.</a:t>
            </a:r>
          </a:p>
          <a:p>
            <a:r>
              <a:rPr lang="en-US" altLang="ko-KR" sz="2800" dirty="0"/>
              <a:t>This is used to infer something obvious. This is used when the facts that the listener knows or expects are different from the speaker.</a:t>
            </a:r>
          </a:p>
          <a:p>
            <a:endParaRPr lang="en-US" altLang="ko-KR" sz="28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CA52FD9-4A9B-0E4A-95DC-88DDA7DF8D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636453"/>
              </p:ext>
            </p:extLst>
          </p:nvPr>
        </p:nvGraphicFramePr>
        <p:xfrm>
          <a:off x="765921" y="4554442"/>
          <a:ext cx="7920879" cy="114413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40293">
                  <a:extLst>
                    <a:ext uri="{9D8B030D-6E8A-4147-A177-3AD203B41FA5}">
                      <a16:colId xmlns:a16="http://schemas.microsoft.com/office/drawing/2014/main" val="1311643600"/>
                    </a:ext>
                  </a:extLst>
                </a:gridCol>
                <a:gridCol w="2640293">
                  <a:extLst>
                    <a:ext uri="{9D8B030D-6E8A-4147-A177-3AD203B41FA5}">
                      <a16:colId xmlns:a16="http://schemas.microsoft.com/office/drawing/2014/main" val="226670398"/>
                    </a:ext>
                  </a:extLst>
                </a:gridCol>
                <a:gridCol w="2640293">
                  <a:extLst>
                    <a:ext uri="{9D8B030D-6E8A-4147-A177-3AD203B41FA5}">
                      <a16:colId xmlns:a16="http://schemas.microsoft.com/office/drawing/2014/main" val="4034462697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r>
                        <a:rPr lang="ko-KR" altLang="en-US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받침 </a:t>
                      </a:r>
                      <a:r>
                        <a:rPr lang="en-US" altLang="ko-KR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O</a:t>
                      </a:r>
                      <a:endParaRPr 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+</a:t>
                      </a:r>
                      <a:r>
                        <a:rPr lang="ko-KR" altLang="en-US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en-US" altLang="ko-KR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~</a:t>
                      </a:r>
                      <a:r>
                        <a:rPr lang="ko-KR" altLang="en-US" dirty="0" err="1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을걸요</a:t>
                      </a:r>
                      <a:endParaRPr 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dirty="0" err="1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먹을걸요</a:t>
                      </a:r>
                      <a:r>
                        <a:rPr lang="en-US" altLang="ko-KR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</a:t>
                      </a:r>
                      <a:r>
                        <a:rPr lang="ko-KR" altLang="en-US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ko-KR" altLang="en-US" dirty="0" err="1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추울걸요</a:t>
                      </a:r>
                      <a:endParaRPr 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3547989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ko-KR" altLang="en-US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받침 </a:t>
                      </a:r>
                      <a:r>
                        <a:rPr lang="en-US" altLang="ko-KR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X,</a:t>
                      </a:r>
                      <a:r>
                        <a:rPr lang="ko-KR" altLang="en-US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ko-KR" altLang="en-US" dirty="0" err="1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ㄹ</a:t>
                      </a:r>
                      <a:r>
                        <a:rPr lang="ko-KR" altLang="en-US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받침</a:t>
                      </a:r>
                      <a:endParaRPr 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+</a:t>
                      </a:r>
                      <a:r>
                        <a:rPr lang="ko-KR" altLang="en-US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en-US" altLang="ko-KR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-</a:t>
                      </a:r>
                    </a:p>
                    <a:p>
                      <a:r>
                        <a:rPr lang="en-US" altLang="ko-KR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~</a:t>
                      </a:r>
                      <a:r>
                        <a:rPr lang="ko-KR" altLang="en-US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ㄹ걸요</a:t>
                      </a:r>
                      <a:endParaRPr 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dirty="0" err="1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갈걸요</a:t>
                      </a:r>
                      <a:r>
                        <a:rPr lang="en-US" altLang="ko-KR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</a:t>
                      </a:r>
                      <a:r>
                        <a:rPr lang="ko-KR" altLang="en-US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ko-KR" altLang="en-US" dirty="0" err="1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예쁠걸요</a:t>
                      </a:r>
                      <a:r>
                        <a:rPr lang="en-US" altLang="ko-KR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</a:t>
                      </a:r>
                      <a:r>
                        <a:rPr lang="ko-KR" altLang="en-US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ko-KR" altLang="en-US" dirty="0" err="1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살걸요</a:t>
                      </a:r>
                      <a:endParaRPr 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7108995"/>
                  </a:ext>
                </a:extLst>
              </a:tr>
            </a:tbl>
          </a:graphicData>
        </a:graphic>
      </p:graphicFrame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4465FEEF-6CFD-E142-9B60-61915314319A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3926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3792" y="404664"/>
            <a:ext cx="8406680" cy="3240360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4-1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12</a:t>
            </a: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과  즐겁고 신나는 축제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  <a:t>A fun and exiting festival</a:t>
            </a: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dirty="0"/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13792" y="3856821"/>
            <a:ext cx="8406680" cy="234664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학습내용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Learning contents</a:t>
            </a: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~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아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/</a:t>
            </a:r>
            <a:r>
              <a:rPr kumimoji="1" lang="ko-KR" altLang="en-US" sz="3600" dirty="0" err="1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어하다</a:t>
            </a:r>
            <a:endParaRPr kumimoji="1" lang="en-US" altLang="ko-KR" sz="3600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~(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으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)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ㄹ걸요</a:t>
            </a: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b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8049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nimBg="1"/>
      <p:bldP spid="14338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DFBCB-652F-454F-90A0-2FCC7183B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376" y="461221"/>
            <a:ext cx="8147248" cy="685801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sz="3600" b="1" cap="all" dirty="0">
                <a:latin typeface="굴림" panose="020B0600000101010101" pitchFamily="50" charset="-127"/>
                <a:ea typeface="굴림" panose="020B0600000101010101" pitchFamily="50" charset="-127"/>
              </a:rPr>
              <a:t>~(</a:t>
            </a:r>
            <a:r>
              <a:rPr lang="ko-KR" altLang="en-US" sz="3600" b="1" cap="all" dirty="0">
                <a:latin typeface="굴림" panose="020B0600000101010101" pitchFamily="50" charset="-127"/>
                <a:ea typeface="굴림" panose="020B0600000101010101" pitchFamily="50" charset="-127"/>
              </a:rPr>
              <a:t>으</a:t>
            </a:r>
            <a:r>
              <a:rPr lang="en-US" altLang="ko-KR" sz="3600" b="1" cap="all" dirty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sz="3600" b="1" cap="all" dirty="0" err="1">
                <a:latin typeface="굴림" panose="020B0600000101010101" pitchFamily="50" charset="-127"/>
                <a:ea typeface="굴림" panose="020B0600000101010101" pitchFamily="50" charset="-127"/>
              </a:rPr>
              <a:t>ㄹ걸요</a:t>
            </a:r>
            <a:r>
              <a:rPr lang="ko-KR" altLang="en-US" sz="3600" b="1" cap="all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en-US" altLang="ko-KR" sz="3600" b="1" cap="all" dirty="0">
                <a:latin typeface="굴림" panose="020B0600000101010101" pitchFamily="50" charset="-127"/>
                <a:ea typeface="굴림" panose="020B0600000101010101" pitchFamily="50" charset="-127"/>
              </a:rPr>
              <a:t>- </a:t>
            </a:r>
            <a:r>
              <a:rPr lang="en-US" sz="2800" b="1" cap="all" dirty="0">
                <a:latin typeface="굴림" panose="020B0600000101010101" pitchFamily="50" charset="-127"/>
                <a:ea typeface="굴림" panose="020B0600000101010101" pitchFamily="50" charset="-127"/>
              </a:rPr>
              <a:t>PROBABLY</a:t>
            </a:r>
            <a:endParaRPr lang="en-US" sz="2800" b="1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90F3F0-EE92-9744-B85F-0CE872133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36004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sz="2400" dirty="0"/>
              <a:t>This grammar point can contain the feeling that the speaker didn’t think too long about the answer and hence it might not be 100% correct.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600" dirty="0"/>
              <a:t>집에서 </a:t>
            </a:r>
            <a:r>
              <a:rPr lang="ko-KR" altLang="en-US" sz="2600" b="1" u="sng" dirty="0" err="1">
                <a:solidFill>
                  <a:srgbClr val="0070C0"/>
                </a:solidFill>
              </a:rPr>
              <a:t>잘걸요</a:t>
            </a:r>
            <a:r>
              <a:rPr lang="en-US" altLang="ko-KR" sz="2600" dirty="0"/>
              <a:t>. </a:t>
            </a:r>
          </a:p>
          <a:p>
            <a:r>
              <a:rPr lang="ko-KR" altLang="en-US" sz="2600" dirty="0"/>
              <a:t>그 식당은 열 시에 문을 </a:t>
            </a:r>
            <a:r>
              <a:rPr lang="ko-KR" altLang="en-US" sz="2600" b="1" u="sng" dirty="0" err="1">
                <a:solidFill>
                  <a:srgbClr val="0070C0"/>
                </a:solidFill>
              </a:rPr>
              <a:t>닫을걸요</a:t>
            </a:r>
            <a:r>
              <a:rPr lang="en-US" altLang="ko-KR" sz="2600" dirty="0"/>
              <a:t>. </a:t>
            </a:r>
          </a:p>
          <a:p>
            <a:r>
              <a:rPr lang="ko-KR" altLang="en-US" sz="2600" dirty="0"/>
              <a:t>유진 씨는 바빠서 같이 못 </a:t>
            </a:r>
            <a:r>
              <a:rPr lang="ko-KR" altLang="en-US" sz="2600" b="1" u="sng" dirty="0" err="1">
                <a:solidFill>
                  <a:srgbClr val="0070C0"/>
                </a:solidFill>
              </a:rPr>
              <a:t>갈걸요</a:t>
            </a:r>
            <a:r>
              <a:rPr lang="en-US" altLang="ko-KR" sz="2600" b="1" u="sng" dirty="0">
                <a:solidFill>
                  <a:srgbClr val="0070C0"/>
                </a:solidFill>
              </a:rPr>
              <a:t>.</a:t>
            </a:r>
          </a:p>
          <a:p>
            <a:r>
              <a:rPr lang="ko-KR" altLang="en-US" sz="2600" dirty="0"/>
              <a:t>표가 다 </a:t>
            </a:r>
            <a:r>
              <a:rPr lang="ko-KR" altLang="en-US" sz="2600" b="1" u="sng" dirty="0" err="1">
                <a:solidFill>
                  <a:srgbClr val="0070C0"/>
                </a:solidFill>
              </a:rPr>
              <a:t>팔렸을걸요</a:t>
            </a:r>
            <a:r>
              <a:rPr lang="en-US" altLang="ko-KR" sz="2600" b="1" u="sng" dirty="0">
                <a:solidFill>
                  <a:srgbClr val="0070C0"/>
                </a:solidFill>
              </a:rPr>
              <a:t>.</a:t>
            </a:r>
          </a:p>
          <a:p>
            <a:r>
              <a:rPr lang="ko-KR" altLang="en-US" sz="2600" dirty="0"/>
              <a:t>주말이어서 영화관에 사람이 </a:t>
            </a:r>
            <a:r>
              <a:rPr lang="ko-KR" altLang="en-US" sz="2600" b="1" u="sng" dirty="0" err="1">
                <a:solidFill>
                  <a:srgbClr val="0070C0"/>
                </a:solidFill>
              </a:rPr>
              <a:t>많을걸요</a:t>
            </a:r>
            <a:r>
              <a:rPr lang="en-US" altLang="ko-KR" sz="2600" b="1" u="sng" dirty="0">
                <a:solidFill>
                  <a:srgbClr val="0070C0"/>
                </a:solidFill>
              </a:rPr>
              <a:t>. </a:t>
            </a:r>
            <a:endParaRPr lang="en-US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39AFE74D-824A-784A-90DC-CDA3930FB15A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77163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5DB69-E732-8040-8B84-63D9F99E6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이야기해 봅시다 </a:t>
            </a:r>
            <a:r>
              <a:rPr lang="en-US" altLang="ko-KR" sz="3200" dirty="0"/>
              <a:t>P.117</a:t>
            </a:r>
            <a:endParaRPr lang="en-US" sz="32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6D2ABB57-B142-FB4E-AA0F-AA4001A2AC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1"/>
            <a:ext cx="8291263" cy="338437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9DADC69-3684-D84B-BFBF-826CD3123693}"/>
              </a:ext>
            </a:extLst>
          </p:cNvPr>
          <p:cNvSpPr txBox="1"/>
          <p:nvPr/>
        </p:nvSpPr>
        <p:spPr>
          <a:xfrm>
            <a:off x="683568" y="4716797"/>
            <a:ext cx="8003231" cy="1323439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/>
              <a:t>* 정답</a:t>
            </a:r>
            <a:r>
              <a:rPr lang="en-US" altLang="ko-KR" sz="2000" dirty="0"/>
              <a:t>:</a:t>
            </a:r>
          </a:p>
          <a:p>
            <a:r>
              <a:rPr lang="en-US" altLang="ko-KR" sz="2000" dirty="0"/>
              <a:t>2.</a:t>
            </a:r>
            <a:r>
              <a:rPr lang="ko-KR" altLang="en-US" sz="2000" dirty="0"/>
              <a:t> 유진이는 책 읽는 걸 싫어하니까 책을 선물하면 좋아하지 </a:t>
            </a:r>
            <a:r>
              <a:rPr lang="ko-KR" altLang="en-US" sz="2000" b="1" u="sng" dirty="0" err="1">
                <a:solidFill>
                  <a:srgbClr val="0070C0"/>
                </a:solidFill>
              </a:rPr>
              <a:t>않을걸</a:t>
            </a:r>
            <a:r>
              <a:rPr lang="en-US" altLang="ko-KR" sz="2000" dirty="0"/>
              <a:t>.</a:t>
            </a:r>
          </a:p>
          <a:p>
            <a:r>
              <a:rPr lang="en-US" altLang="ko-KR" sz="2000" dirty="0"/>
              <a:t>3.</a:t>
            </a:r>
            <a:r>
              <a:rPr lang="ko-KR" altLang="en-US" sz="2000" dirty="0"/>
              <a:t> 제시카는 매운 음식을 잘 못 </a:t>
            </a:r>
            <a:r>
              <a:rPr lang="ko-KR" altLang="en-US" sz="2000" b="1" u="sng" dirty="0">
                <a:solidFill>
                  <a:srgbClr val="0070C0"/>
                </a:solidFill>
              </a:rPr>
              <a:t>먹을걸</a:t>
            </a:r>
            <a:r>
              <a:rPr lang="en-US" altLang="ko-KR" sz="2000" dirty="0"/>
              <a:t>.</a:t>
            </a:r>
          </a:p>
          <a:p>
            <a:r>
              <a:rPr lang="en-US" altLang="ko-KR" sz="2000" dirty="0"/>
              <a:t>4.</a:t>
            </a:r>
            <a:r>
              <a:rPr lang="ko-KR" altLang="en-US" sz="2000" dirty="0"/>
              <a:t> 엄마는 밤에 공부하는 것보다 일찍 자는 걸 더 </a:t>
            </a:r>
            <a:r>
              <a:rPr lang="ko-KR" altLang="en-US" sz="2000" b="1" u="sng" dirty="0" err="1">
                <a:solidFill>
                  <a:srgbClr val="0070C0"/>
                </a:solidFill>
              </a:rPr>
              <a:t>기뻐하실걸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16950F6F-32F9-0A40-A982-E995B4F11867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33269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FB785-C2B7-8544-A8C4-0A74D6986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듣고 말해봐요   </a:t>
            </a:r>
            <a:r>
              <a:rPr lang="en-US" altLang="ko-KR" sz="2800" dirty="0"/>
              <a:t>P.118</a:t>
            </a:r>
            <a:endParaRPr lang="en-US" sz="2800" dirty="0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5D6B23D3-8D9F-9048-874E-C5EAC1324E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764704"/>
            <a:ext cx="8229600" cy="5328592"/>
          </a:xfrm>
        </p:spPr>
      </p:pic>
      <p:pic>
        <p:nvPicPr>
          <p:cNvPr id="6" name="022.mp3" descr="022.mp3">
            <a:hlinkClick r:id="" action="ppaction://media"/>
            <a:extLst>
              <a:ext uri="{FF2B5EF4-FFF2-40B4-BE49-F238E27FC236}">
                <a16:creationId xmlns:a16="http://schemas.microsoft.com/office/drawing/2014/main" id="{C4DE5B93-FF16-9948-8B88-C2464BD7FD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28384" y="282323"/>
            <a:ext cx="812800" cy="812800"/>
          </a:xfrm>
          <a:prstGeom prst="rect">
            <a:avLst/>
          </a:prstGeom>
          <a:solidFill>
            <a:srgbClr val="0070C0"/>
          </a:solidFill>
        </p:spPr>
      </p:pic>
      <p:sp>
        <p:nvSpPr>
          <p:cNvPr id="8" name="Donut 7">
            <a:extLst>
              <a:ext uri="{FF2B5EF4-FFF2-40B4-BE49-F238E27FC236}">
                <a16:creationId xmlns:a16="http://schemas.microsoft.com/office/drawing/2014/main" id="{CB0B30C4-6A99-9949-985E-3959C9C6D262}"/>
              </a:ext>
            </a:extLst>
          </p:cNvPr>
          <p:cNvSpPr/>
          <p:nvPr/>
        </p:nvSpPr>
        <p:spPr>
          <a:xfrm>
            <a:off x="1421886" y="4653136"/>
            <a:ext cx="287448" cy="29732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Donut 8">
            <a:extLst>
              <a:ext uri="{FF2B5EF4-FFF2-40B4-BE49-F238E27FC236}">
                <a16:creationId xmlns:a16="http://schemas.microsoft.com/office/drawing/2014/main" id="{6744F362-7779-D840-8A51-B9D6ACDEA003}"/>
              </a:ext>
            </a:extLst>
          </p:cNvPr>
          <p:cNvSpPr/>
          <p:nvPr/>
        </p:nvSpPr>
        <p:spPr>
          <a:xfrm>
            <a:off x="1421886" y="5437722"/>
            <a:ext cx="287448" cy="29732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E3A989F6-D07E-4948-BA52-B9CD55CEF2B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70565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93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58BDB-A757-D54D-8BDC-B6C04AD80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620" y="413793"/>
            <a:ext cx="8229600" cy="710951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이야기해 봅시다</a:t>
            </a:r>
            <a:endParaRPr lang="en-US" sz="40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E3D6DD1-1D40-EB48-B408-526B54B412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56793"/>
            <a:ext cx="8229600" cy="2736304"/>
          </a:xfrm>
          <a:solidFill>
            <a:schemeClr val="accent6">
              <a:lumMod val="20000"/>
              <a:lumOff val="80000"/>
            </a:schemeClr>
          </a:solidFill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D19434-9FAE-C04D-ADFB-27C4E179A258}"/>
              </a:ext>
            </a:extLst>
          </p:cNvPr>
          <p:cNvSpPr txBox="1"/>
          <p:nvPr/>
        </p:nvSpPr>
        <p:spPr>
          <a:xfrm>
            <a:off x="457200" y="4352462"/>
            <a:ext cx="8229600" cy="1477328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만약 내가 </a:t>
            </a:r>
            <a:r>
              <a:rPr lang="ko-KR" altLang="en-US" dirty="0" err="1"/>
              <a:t>산천어</a:t>
            </a:r>
            <a:r>
              <a:rPr lang="ko-KR" altLang="en-US" dirty="0"/>
              <a:t> 축제에 간다면 저는 </a:t>
            </a:r>
            <a:r>
              <a:rPr lang="en-US" altLang="ko-KR" dirty="0"/>
              <a:t>OOOOO </a:t>
            </a:r>
            <a:r>
              <a:rPr lang="ko-KR" altLang="en-US" dirty="0"/>
              <a:t>를 해 보고 싶어요</a:t>
            </a:r>
            <a:r>
              <a:rPr lang="en-US" altLang="ko-KR" dirty="0"/>
              <a:t>.”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2193D04-6A44-1041-AE24-B9F26F175395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6389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85F22-85E2-9749-A80D-0C418582A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듣고 말해봐요</a:t>
            </a:r>
            <a:r>
              <a:rPr lang="en-US" altLang="ko-KR" sz="4000" dirty="0"/>
              <a:t>.   </a:t>
            </a:r>
            <a:r>
              <a:rPr lang="en-US" altLang="ko-KR" sz="3200" dirty="0"/>
              <a:t>P.119</a:t>
            </a:r>
            <a:endParaRPr lang="en-US" sz="32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3D762AAB-CFE1-5147-86BE-40B842477E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94" y="1196752"/>
            <a:ext cx="8332177" cy="5040560"/>
          </a:xfrm>
        </p:spPr>
      </p:pic>
      <p:pic>
        <p:nvPicPr>
          <p:cNvPr id="8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BE543160-2710-3A4B-848D-49EA8C6320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8294" y="1196752"/>
            <a:ext cx="8332177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824248B-50CE-CA4E-9147-E590D70E25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9" y="1196752"/>
            <a:ext cx="8332177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Callout 9">
            <a:extLst>
              <a:ext uri="{FF2B5EF4-FFF2-40B4-BE49-F238E27FC236}">
                <a16:creationId xmlns:a16="http://schemas.microsoft.com/office/drawing/2014/main" id="{CC4B7B80-5433-2249-86F0-9119E7B9318C}"/>
              </a:ext>
            </a:extLst>
          </p:cNvPr>
          <p:cNvSpPr/>
          <p:nvPr/>
        </p:nvSpPr>
        <p:spPr>
          <a:xfrm>
            <a:off x="6753037" y="4365104"/>
            <a:ext cx="1944216" cy="1720529"/>
          </a:xfrm>
          <a:prstGeom prst="wedgeEllipseCallout">
            <a:avLst>
              <a:gd name="adj1" fmla="val -53083"/>
              <a:gd name="adj2" fmla="val -80851"/>
            </a:avLst>
          </a:prstGeom>
          <a:solidFill>
            <a:schemeClr val="accent1">
              <a:lumMod val="9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여러분은 어떤 축제를 만들어보고 싶어요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D76473A3-F313-104F-B01B-F9860721A1F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40782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build="allAtOnce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E7281-E710-7944-9A11-85DAE5896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말하기의 예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963C73B-69BE-7D40-B8C3-AE78713C57C0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CB06DBB6-E53D-B44C-A074-A81ECC3DA2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046082"/>
            <a:ext cx="8352927" cy="5145435"/>
          </a:xfrm>
        </p:spPr>
      </p:pic>
      <p:sp>
        <p:nvSpPr>
          <p:cNvPr id="8" name="Oval Callout 7">
            <a:extLst>
              <a:ext uri="{FF2B5EF4-FFF2-40B4-BE49-F238E27FC236}">
                <a16:creationId xmlns:a16="http://schemas.microsoft.com/office/drawing/2014/main" id="{7C313A3F-3867-B845-BABD-B52C1BEA8C90}"/>
              </a:ext>
            </a:extLst>
          </p:cNvPr>
          <p:cNvSpPr/>
          <p:nvPr/>
        </p:nvSpPr>
        <p:spPr>
          <a:xfrm>
            <a:off x="6228184" y="2204864"/>
            <a:ext cx="1944216" cy="1720529"/>
          </a:xfrm>
          <a:prstGeom prst="wedgeEllipseCallout">
            <a:avLst>
              <a:gd name="adj1" fmla="val -53083"/>
              <a:gd name="adj2" fmla="val -80851"/>
            </a:avLst>
          </a:prstGeom>
          <a:solidFill>
            <a:schemeClr val="accent1">
              <a:lumMod val="9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여러분의 이야기를 만들어 이야기해 보세요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3907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build="allAtOnce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21A9C-BCFE-274C-8628-C1E666B70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읽고 말하기   </a:t>
            </a:r>
            <a:r>
              <a:rPr lang="en-US" altLang="ko-KR" sz="3200" dirty="0"/>
              <a:t>P.120</a:t>
            </a:r>
            <a:endParaRPr lang="en-US" sz="32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F2C6BC24-5007-7446-893D-F6EA3D0F15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8424936" cy="5184576"/>
          </a:xfr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4571E548-AACD-F04C-B1D6-59B49A16C9AE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9609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034D6-231E-704C-81D0-75E995647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B2CF2F86-77F7-8842-A9C8-5BA84AD44D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4638"/>
            <a:ext cx="8291264" cy="5851525"/>
          </a:xfrm>
        </p:spPr>
      </p:pic>
      <p:sp>
        <p:nvSpPr>
          <p:cNvPr id="7" name="Donut 6">
            <a:extLst>
              <a:ext uri="{FF2B5EF4-FFF2-40B4-BE49-F238E27FC236}">
                <a16:creationId xmlns:a16="http://schemas.microsoft.com/office/drawing/2014/main" id="{F828507A-AA4F-A840-B894-CC0646E94ED1}"/>
              </a:ext>
            </a:extLst>
          </p:cNvPr>
          <p:cNvSpPr/>
          <p:nvPr/>
        </p:nvSpPr>
        <p:spPr>
          <a:xfrm>
            <a:off x="1200860" y="1268976"/>
            <a:ext cx="287448" cy="29732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Donut 7">
            <a:extLst>
              <a:ext uri="{FF2B5EF4-FFF2-40B4-BE49-F238E27FC236}">
                <a16:creationId xmlns:a16="http://schemas.microsoft.com/office/drawing/2014/main" id="{BBC76947-2A3B-564A-92A8-4B4F55B0F207}"/>
              </a:ext>
            </a:extLst>
          </p:cNvPr>
          <p:cNvSpPr/>
          <p:nvPr/>
        </p:nvSpPr>
        <p:spPr>
          <a:xfrm>
            <a:off x="1200860" y="3325914"/>
            <a:ext cx="287448" cy="29732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34F0259-9173-5E49-9C27-FF48D1CAF76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6121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006EE-7193-C448-9FE2-97B3F62D9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9" y="274638"/>
            <a:ext cx="7704855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부산 불꽃 축제 </a:t>
            </a:r>
            <a:r>
              <a:rPr lang="en-US" altLang="ko-KR" sz="3200" dirty="0"/>
              <a:t>(</a:t>
            </a:r>
            <a:r>
              <a:rPr lang="ko-KR" altLang="en-US" sz="3200" dirty="0"/>
              <a:t>영상보기</a:t>
            </a:r>
            <a:r>
              <a:rPr lang="en-US" altLang="ko-KR" sz="3200" dirty="0"/>
              <a:t>)</a:t>
            </a:r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A96E0F-C415-9D42-98F7-6A25B0C565A9}"/>
              </a:ext>
            </a:extLst>
          </p:cNvPr>
          <p:cNvSpPr txBox="1"/>
          <p:nvPr/>
        </p:nvSpPr>
        <p:spPr>
          <a:xfrm>
            <a:off x="661757" y="1277214"/>
            <a:ext cx="7820486" cy="46166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hlinkClick r:id="rId2"/>
              </a:rPr>
              <a:t>https://www.youtube.com/watch?v=8pM2RhXYnig</a:t>
            </a:r>
            <a:endParaRPr lang="en-US" sz="2400" dirty="0"/>
          </a:p>
        </p:txBody>
      </p:sp>
      <p:pic>
        <p:nvPicPr>
          <p:cNvPr id="8" name="Picture 7" descr="A picture containing object, star, fireworks, monitor&#10;&#10;Description automatically generated">
            <a:extLst>
              <a:ext uri="{FF2B5EF4-FFF2-40B4-BE49-F238E27FC236}">
                <a16:creationId xmlns:a16="http://schemas.microsoft.com/office/drawing/2014/main" id="{F65E789D-9A91-F54A-B1DB-276C7BCC27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39" y="1836378"/>
            <a:ext cx="7820486" cy="303298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B228B40-C0CC-B14C-B1E7-CECE7AB3716A}"/>
              </a:ext>
            </a:extLst>
          </p:cNvPr>
          <p:cNvSpPr txBox="1"/>
          <p:nvPr/>
        </p:nvSpPr>
        <p:spPr>
          <a:xfrm>
            <a:off x="683569" y="4980619"/>
            <a:ext cx="7820486" cy="120032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질문</a:t>
            </a:r>
            <a:r>
              <a:rPr lang="en-US" altLang="ko-KR" sz="2400" dirty="0"/>
              <a:t>:</a:t>
            </a:r>
          </a:p>
          <a:p>
            <a:r>
              <a:rPr lang="ko-KR" altLang="en-US" sz="2400" dirty="0"/>
              <a:t>위의 영상을 보고 포항의 불꽃 축제와 부산의 불꽃 축제에 대해 비교해서 이야기해 볼까요</a:t>
            </a:r>
            <a:r>
              <a:rPr lang="en-US" altLang="ko-KR" sz="2400" dirty="0"/>
              <a:t>?</a:t>
            </a:r>
            <a:r>
              <a:rPr lang="ko-KR" altLang="en-US" sz="2400" dirty="0"/>
              <a:t> </a:t>
            </a:r>
            <a:endParaRPr lang="en-US" sz="2400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6427F45E-0695-704D-BABD-54BDFDAE2FED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261526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5E497-B23F-FA4E-8F2F-8ECD45979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읽고 써 봐요 </a:t>
            </a:r>
            <a:r>
              <a:rPr lang="en-US" altLang="ko-KR" sz="3200" dirty="0"/>
              <a:t>P.121</a:t>
            </a:r>
            <a:endParaRPr lang="en-US" sz="32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56D5C28D-298F-6D42-A022-2C604FA607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52736"/>
            <a:ext cx="8229600" cy="5184576"/>
          </a:xfr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FF8C5685-D789-BB42-9D8D-0E2AA04A2AAC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23963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163" y="34944"/>
            <a:ext cx="9036496" cy="63341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kumimoji="1" lang="ko-KR" altLang="en-US" dirty="0"/>
              <a:t> </a:t>
            </a:r>
            <a:r>
              <a:rPr kumimoji="1" lang="ko-KR" altLang="en-US" sz="2800" dirty="0"/>
              <a:t>교과서 </a:t>
            </a:r>
            <a:r>
              <a:rPr kumimoji="1" lang="en-US" altLang="ko-KR" sz="2800" dirty="0"/>
              <a:t>P. 113</a:t>
            </a:r>
            <a:r>
              <a:rPr kumimoji="1" lang="ko-KR" altLang="en-US" sz="2800" dirty="0"/>
              <a:t> 을 펴세요</a:t>
            </a:r>
            <a:r>
              <a:rPr kumimoji="1" lang="en-US" altLang="ko-KR" sz="2800" dirty="0"/>
              <a:t>.</a:t>
            </a:r>
            <a:endParaRPr kumimoji="1" lang="en-US" altLang="en-US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904E28F-ECEA-C240-B606-2224691B17FA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Content Placeholder 3" descr="A picture containing fireworks&#10;&#10;Description automatically generated">
            <a:extLst>
              <a:ext uri="{FF2B5EF4-FFF2-40B4-BE49-F238E27FC236}">
                <a16:creationId xmlns:a16="http://schemas.microsoft.com/office/drawing/2014/main" id="{BE626FA8-18D4-D64B-ADBC-C796AF04AC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5564176"/>
          </a:xfrm>
        </p:spPr>
      </p:pic>
    </p:spTree>
    <p:extLst>
      <p:ext uri="{BB962C8B-B14F-4D97-AF65-F5344CB8AC3E}">
        <p14:creationId xmlns:p14="http://schemas.microsoft.com/office/powerpoint/2010/main" val="37948917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71156-BA7C-2247-80CA-93C1F3CC9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글쓰기 과제</a:t>
            </a:r>
            <a:endParaRPr lang="en-US" sz="40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89D1AE03-E891-7B47-AE59-C1E00C0CA5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64" y="1184372"/>
            <a:ext cx="8363272" cy="4963690"/>
          </a:xfr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F866381B-AA02-934B-9102-EC81B2BBF1CA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9084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9A83D-B2FC-724D-857B-C4813B61E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문화 배우기 </a:t>
            </a:r>
            <a:r>
              <a:rPr lang="en-US" altLang="ko-KR" sz="3200" dirty="0"/>
              <a:t>P. 122</a:t>
            </a:r>
            <a:endParaRPr lang="en-US" sz="32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8D4BE2CB-8D45-C84F-8C3D-81F7EC0E3C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24744"/>
            <a:ext cx="8229600" cy="5112568"/>
          </a:xfr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CA707588-8539-AE47-8100-8131B2493815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703165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817D9-5E29-2843-8608-24177F85F30B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이야기해 봅시다</a:t>
            </a:r>
            <a:endParaRPr lang="en-US" sz="40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4D840D10-3F6F-5446-8E32-BC165AE507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56792"/>
            <a:ext cx="8424936" cy="2371401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61FDF9-8D14-1448-9F87-2F908AFB58E1}"/>
              </a:ext>
            </a:extLst>
          </p:cNvPr>
          <p:cNvSpPr txBox="1"/>
          <p:nvPr/>
        </p:nvSpPr>
        <p:spPr>
          <a:xfrm>
            <a:off x="323528" y="4067346"/>
            <a:ext cx="8363272" cy="1938992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예</a:t>
            </a:r>
            <a:r>
              <a:rPr lang="en-US" altLang="ko-KR" sz="2400" dirty="0"/>
              <a:t>:</a:t>
            </a:r>
            <a:r>
              <a:rPr lang="ko-KR" altLang="en-US" sz="2400" dirty="0"/>
              <a:t> </a:t>
            </a:r>
            <a:endParaRPr lang="en-US" altLang="ko-KR" sz="2400" dirty="0"/>
          </a:p>
          <a:p>
            <a:r>
              <a:rPr lang="en-US" altLang="ko-KR" sz="2400" dirty="0"/>
              <a:t>1.</a:t>
            </a:r>
            <a:r>
              <a:rPr lang="ko-KR" altLang="en-US" sz="2400" dirty="0"/>
              <a:t> 제가 빨리 나오</a:t>
            </a:r>
            <a:r>
              <a:rPr lang="ko-KR" altLang="en-US" sz="2400" b="1" u="sng" dirty="0">
                <a:solidFill>
                  <a:srgbClr val="0070C0"/>
                </a:solidFill>
              </a:rPr>
              <a:t>는 바람에</a:t>
            </a:r>
            <a:r>
              <a:rPr lang="ko-KR" altLang="en-US" sz="2400" dirty="0"/>
              <a:t> 우산을 챙기지 못 했어요</a:t>
            </a:r>
            <a:r>
              <a:rPr lang="en-US" altLang="ko-KR" sz="2400" dirty="0"/>
              <a:t>.</a:t>
            </a:r>
          </a:p>
          <a:p>
            <a:r>
              <a:rPr lang="en-US" altLang="ko-KR" sz="2400" dirty="0"/>
              <a:t>2.</a:t>
            </a:r>
            <a:r>
              <a:rPr lang="ko-KR" altLang="en-US" sz="2400" dirty="0"/>
              <a:t> 민수는 깜빡 잊</a:t>
            </a:r>
            <a:r>
              <a:rPr lang="ko-KR" altLang="en-US" sz="2400" b="1" u="sng" dirty="0">
                <a:solidFill>
                  <a:srgbClr val="0070C0"/>
                </a:solidFill>
              </a:rPr>
              <a:t>는 바람에 </a:t>
            </a:r>
            <a:r>
              <a:rPr lang="ko-KR" altLang="en-US" sz="2400" dirty="0"/>
              <a:t>약속을 못 지켰어요</a:t>
            </a:r>
            <a:r>
              <a:rPr lang="en-US" altLang="ko-KR" sz="2400" dirty="0"/>
              <a:t>.</a:t>
            </a:r>
          </a:p>
          <a:p>
            <a:r>
              <a:rPr lang="en-US" altLang="ko-KR" sz="2400" dirty="0"/>
              <a:t>3.</a:t>
            </a:r>
            <a:r>
              <a:rPr lang="ko-KR" altLang="en-US" sz="2400" dirty="0"/>
              <a:t> </a:t>
            </a:r>
            <a:endParaRPr lang="en-US" altLang="ko-KR" sz="2400" dirty="0"/>
          </a:p>
          <a:p>
            <a:r>
              <a:rPr lang="en-US" altLang="ko-KR" sz="2400" dirty="0"/>
              <a:t>4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3E8AD5B-818E-D64D-924A-973FF960DB5C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82589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/>
              <a:t>L 12 Quizlet </a:t>
            </a:r>
            <a:r>
              <a:rPr kumimoji="1" lang="ko-KR" altLang="en-US" dirty="0"/>
              <a:t>단어 연습 </a:t>
            </a:r>
            <a:endParaRPr kumimoji="1" lang="ko-US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35" y="1598065"/>
            <a:ext cx="8686800" cy="452596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r>
              <a:rPr kumimoji="1" lang="en-US" altLang="ko-KR" dirty="0"/>
              <a:t>--</a:t>
            </a:r>
            <a:r>
              <a:rPr kumimoji="1" lang="ko-KR" altLang="en-US" dirty="0"/>
              <a:t>  </a:t>
            </a:r>
            <a:endParaRPr kumimoji="1" lang="en-US" altLang="ko-KR" dirty="0"/>
          </a:p>
          <a:p>
            <a:pPr marL="0" indent="0">
              <a:buFontTx/>
              <a:buNone/>
              <a:defRPr/>
            </a:pPr>
            <a:r>
              <a:rPr kumimoji="1" lang="en-US" altLang="ko-KR" dirty="0"/>
              <a:t>12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즐겁고 신나는 축제</a:t>
            </a:r>
            <a:r>
              <a:rPr kumimoji="1" lang="en-US" altLang="ko-KR" dirty="0"/>
              <a:t>”</a:t>
            </a:r>
          </a:p>
          <a:p>
            <a:pPr marL="0" indent="0">
              <a:buNone/>
              <a:defRPr/>
            </a:pPr>
            <a:r>
              <a:rPr lang="en-US" dirty="0">
                <a:hlinkClick r:id="rId2"/>
              </a:rPr>
              <a:t>http://gg.gg/i6ujj</a:t>
            </a: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US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6BD515B1-D3A9-3540-8E04-1FE9B87736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51" y="3429000"/>
            <a:ext cx="7356585" cy="269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97198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7B70A-F700-1940-BA77-EE877094E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21490"/>
          </a:xfrm>
          <a:solidFill>
            <a:srgbClr val="00B0F0"/>
          </a:solidFill>
        </p:spPr>
        <p:txBody>
          <a:bodyPr/>
          <a:lstStyle/>
          <a:p>
            <a:r>
              <a:rPr lang="en-US" sz="3600" dirty="0"/>
              <a:t>Workbook P.</a:t>
            </a:r>
            <a:r>
              <a:rPr lang="en-US" altLang="ko-KR" sz="3600" dirty="0"/>
              <a:t>47-50</a:t>
            </a:r>
            <a:r>
              <a:rPr lang="en-US" sz="3600" dirty="0"/>
              <a:t> </a:t>
            </a:r>
            <a:r>
              <a:rPr lang="en-US" sz="2800" dirty="0"/>
              <a:t>(</a:t>
            </a:r>
            <a:r>
              <a:rPr lang="ko-KR" altLang="en-US" sz="2800" dirty="0"/>
              <a:t>숙제</a:t>
            </a:r>
            <a:r>
              <a:rPr lang="en-US" altLang="ko-KR" sz="2800" dirty="0"/>
              <a:t>)</a:t>
            </a:r>
            <a:endParaRPr lang="en-US" sz="20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93F2650-DC1E-E94C-BFC5-4974571D444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Content Placeholder 4" descr="A screenshot of text&#10;&#10;Description automatically generated">
            <a:extLst>
              <a:ext uri="{FF2B5EF4-FFF2-40B4-BE49-F238E27FC236}">
                <a16:creationId xmlns:a16="http://schemas.microsoft.com/office/drawing/2014/main" id="{7934F3BB-9B83-D24A-ABF9-B475A64722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10130"/>
            <a:ext cx="8229600" cy="5195551"/>
          </a:xfr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CCA3A97-B5A6-F14C-9FEC-817E6E99DE98}"/>
              </a:ext>
            </a:extLst>
          </p:cNvPr>
          <p:cNvCxnSpPr>
            <a:cxnSpLocks/>
          </p:cNvCxnSpPr>
          <p:nvPr/>
        </p:nvCxnSpPr>
        <p:spPr>
          <a:xfrm>
            <a:off x="2393438" y="4624558"/>
            <a:ext cx="2466594" cy="119428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5439B1D-F1F0-2F45-9954-0B8F0527A584}"/>
              </a:ext>
            </a:extLst>
          </p:cNvPr>
          <p:cNvCxnSpPr>
            <a:cxnSpLocks/>
          </p:cNvCxnSpPr>
          <p:nvPr/>
        </p:nvCxnSpPr>
        <p:spPr>
          <a:xfrm>
            <a:off x="2373357" y="5010163"/>
            <a:ext cx="2577005" cy="4091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EB178B4-0DB2-6848-9E94-FB80A067EC53}"/>
              </a:ext>
            </a:extLst>
          </p:cNvPr>
          <p:cNvCxnSpPr>
            <a:cxnSpLocks/>
          </p:cNvCxnSpPr>
          <p:nvPr/>
        </p:nvCxnSpPr>
        <p:spPr>
          <a:xfrm flipV="1">
            <a:off x="2393438" y="4228378"/>
            <a:ext cx="2556924" cy="117090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B8D3119-C7A9-5945-8050-595ABE1BD8D4}"/>
              </a:ext>
            </a:extLst>
          </p:cNvPr>
          <p:cNvCxnSpPr>
            <a:cxnSpLocks/>
          </p:cNvCxnSpPr>
          <p:nvPr/>
        </p:nvCxnSpPr>
        <p:spPr>
          <a:xfrm flipV="1">
            <a:off x="2393438" y="4624558"/>
            <a:ext cx="2466594" cy="119428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2961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F176C-2FCE-3646-B513-04619C758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5058F1CD-4373-E742-A638-39C57B6CD9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27911"/>
            <a:ext cx="8229600" cy="6034682"/>
          </a:xfrm>
          <a:ln>
            <a:noFill/>
          </a:ln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0F3BB9A-59BD-384A-B3B1-B6D367C61DC7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7076AC-5F16-CA42-A90E-02188E820154}"/>
              </a:ext>
            </a:extLst>
          </p:cNvPr>
          <p:cNvSpPr txBox="1"/>
          <p:nvPr/>
        </p:nvSpPr>
        <p:spPr>
          <a:xfrm>
            <a:off x="3419872" y="3323018"/>
            <a:ext cx="93610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체험해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006753-594C-BA41-8FB7-832410DF4237}"/>
              </a:ext>
            </a:extLst>
          </p:cNvPr>
          <p:cNvSpPr txBox="1"/>
          <p:nvPr/>
        </p:nvSpPr>
        <p:spPr>
          <a:xfrm>
            <a:off x="4067944" y="3971090"/>
            <a:ext cx="93610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바르는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736040-CCD3-BA42-BC8F-9E9C19594870}"/>
              </a:ext>
            </a:extLst>
          </p:cNvPr>
          <p:cNvSpPr txBox="1"/>
          <p:nvPr/>
        </p:nvSpPr>
        <p:spPr>
          <a:xfrm>
            <a:off x="1835696" y="4619162"/>
            <a:ext cx="1368152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즐거워하는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D71372-A770-D04D-9FC2-B32C82062DB8}"/>
              </a:ext>
            </a:extLst>
          </p:cNvPr>
          <p:cNvSpPr txBox="1"/>
          <p:nvPr/>
        </p:nvSpPr>
        <p:spPr>
          <a:xfrm>
            <a:off x="2195736" y="5295698"/>
            <a:ext cx="115212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참가하기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5918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51421-B01A-9C43-A523-2533455D3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EB43C540-852E-EB44-824C-CB29408FD4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20" y="260837"/>
            <a:ext cx="8229599" cy="5976475"/>
          </a:xfr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CEB6F002-7EA0-F94B-A9EB-95E12015E41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E185D7-278E-CA4E-9812-AD78E921268C}"/>
              </a:ext>
            </a:extLst>
          </p:cNvPr>
          <p:cNvSpPr txBox="1"/>
          <p:nvPr/>
        </p:nvSpPr>
        <p:spPr>
          <a:xfrm>
            <a:off x="3275857" y="3789040"/>
            <a:ext cx="1633782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슬퍼하셨어요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072691-AC00-1E4C-9875-1A44A5A90D1D}"/>
              </a:ext>
            </a:extLst>
          </p:cNvPr>
          <p:cNvSpPr txBox="1"/>
          <p:nvPr/>
        </p:nvSpPr>
        <p:spPr>
          <a:xfrm>
            <a:off x="3203849" y="4365104"/>
            <a:ext cx="151216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 err="1"/>
              <a:t>예뻐하세요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25D3A2-80D9-6F4F-BF56-C45AF47BAF0F}"/>
              </a:ext>
            </a:extLst>
          </p:cNvPr>
          <p:cNvSpPr txBox="1"/>
          <p:nvPr/>
        </p:nvSpPr>
        <p:spPr>
          <a:xfrm>
            <a:off x="3829518" y="4878452"/>
            <a:ext cx="1728192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피곤해하세요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166168-3317-8C41-8251-EF2A05F136FB}"/>
              </a:ext>
            </a:extLst>
          </p:cNvPr>
          <p:cNvSpPr txBox="1"/>
          <p:nvPr/>
        </p:nvSpPr>
        <p:spPr>
          <a:xfrm>
            <a:off x="2843808" y="5373216"/>
            <a:ext cx="1728192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무서워했어요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6664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5E03E-F430-7D4B-9C94-CFB140BDC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7AA4204F-4E7C-614B-B350-45E913A45D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4895"/>
            <a:ext cx="8229600" cy="5851525"/>
          </a:xfr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12CEB26F-C419-2143-BE7E-5EEBA0E76C29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A13DD2-0717-334E-BFCA-092A50F2BB83}"/>
              </a:ext>
            </a:extLst>
          </p:cNvPr>
          <p:cNvSpPr txBox="1"/>
          <p:nvPr/>
        </p:nvSpPr>
        <p:spPr>
          <a:xfrm>
            <a:off x="4794716" y="2852936"/>
            <a:ext cx="151216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 추워했어요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DCE8C1-7ADC-B648-8FCD-BF3540E32F40}"/>
              </a:ext>
            </a:extLst>
          </p:cNvPr>
          <p:cNvSpPr txBox="1"/>
          <p:nvPr/>
        </p:nvSpPr>
        <p:spPr>
          <a:xfrm>
            <a:off x="4716016" y="3684374"/>
            <a:ext cx="129614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 </a:t>
            </a:r>
            <a:r>
              <a:rPr lang="ko-KR" altLang="en-US" dirty="0" err="1"/>
              <a:t>아파했어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DBB769-E88A-274B-BD5E-6E4536A42594}"/>
              </a:ext>
            </a:extLst>
          </p:cNvPr>
          <p:cNvSpPr txBox="1"/>
          <p:nvPr/>
        </p:nvSpPr>
        <p:spPr>
          <a:xfrm>
            <a:off x="2123728" y="4581128"/>
            <a:ext cx="1728192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 자고 싶어하는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FC41DE-9E1D-3A42-B01A-9064865054E3}"/>
              </a:ext>
            </a:extLst>
          </p:cNvPr>
          <p:cNvSpPr txBox="1"/>
          <p:nvPr/>
        </p:nvSpPr>
        <p:spPr>
          <a:xfrm>
            <a:off x="5580112" y="5301208"/>
            <a:ext cx="1728192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부러워했어요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0259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98F88-9E29-2F4B-B63C-F98B8E1B3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4BF13A58-86CF-EB4C-A76C-DEDCFFAE2A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274638"/>
            <a:ext cx="8229600" cy="5851525"/>
          </a:xfr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AC1BCB3F-02F1-4947-864F-F8DD8012961A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1EFEC9-9905-D64E-98EC-93E70E27398F}"/>
              </a:ext>
            </a:extLst>
          </p:cNvPr>
          <p:cNvSpPr txBox="1"/>
          <p:nvPr/>
        </p:nvSpPr>
        <p:spPr>
          <a:xfrm>
            <a:off x="3487686" y="3385456"/>
            <a:ext cx="129614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 err="1"/>
              <a:t>닫았을걸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D825AD-C826-0343-9A89-E5BD8CA97843}"/>
              </a:ext>
            </a:extLst>
          </p:cNvPr>
          <p:cNvSpPr txBox="1"/>
          <p:nvPr/>
        </p:nvSpPr>
        <p:spPr>
          <a:xfrm>
            <a:off x="5148064" y="4005064"/>
            <a:ext cx="1008112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 err="1"/>
              <a:t>바쁠걸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EA44BB-B9A8-1042-A23A-1C1C7A25E7C7}"/>
              </a:ext>
            </a:extLst>
          </p:cNvPr>
          <p:cNvSpPr txBox="1"/>
          <p:nvPr/>
        </p:nvSpPr>
        <p:spPr>
          <a:xfrm>
            <a:off x="4860032" y="4581128"/>
            <a:ext cx="144016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 err="1"/>
              <a:t>싫어할걸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C99B8A-26A6-9145-97A1-84B85640F023}"/>
              </a:ext>
            </a:extLst>
          </p:cNvPr>
          <p:cNvSpPr txBox="1"/>
          <p:nvPr/>
        </p:nvSpPr>
        <p:spPr>
          <a:xfrm>
            <a:off x="1403648" y="5619870"/>
            <a:ext cx="216024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 err="1"/>
              <a:t>알걸</a:t>
            </a:r>
            <a:r>
              <a:rPr lang="en-US" altLang="ko-KR" dirty="0"/>
              <a:t>/</a:t>
            </a:r>
            <a:r>
              <a:rPr lang="ko-KR" altLang="en-US" dirty="0"/>
              <a:t> 알고 있을걸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0940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103A0C1-196F-7847-BB58-7AC8BC857E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0648"/>
            <a:ext cx="8229600" cy="5904656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82370890-A8BF-A74D-86E4-3D367C44B9A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0D7EC02-B838-BB45-9311-6624112D2B8A}"/>
              </a:ext>
            </a:extLst>
          </p:cNvPr>
          <p:cNvCxnSpPr>
            <a:cxnSpLocks/>
          </p:cNvCxnSpPr>
          <p:nvPr/>
        </p:nvCxnSpPr>
        <p:spPr>
          <a:xfrm>
            <a:off x="3275856" y="3356992"/>
            <a:ext cx="3240360" cy="7920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56CE5FD-AC93-D04F-A903-AC2AA4B0BE24}"/>
              </a:ext>
            </a:extLst>
          </p:cNvPr>
          <p:cNvCxnSpPr>
            <a:cxnSpLocks/>
          </p:cNvCxnSpPr>
          <p:nvPr/>
        </p:nvCxnSpPr>
        <p:spPr>
          <a:xfrm flipV="1">
            <a:off x="3275856" y="3356992"/>
            <a:ext cx="3240360" cy="7920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90B9F5C-D67B-B343-A249-C7FFC71855BC}"/>
              </a:ext>
            </a:extLst>
          </p:cNvPr>
          <p:cNvCxnSpPr>
            <a:cxnSpLocks/>
          </p:cNvCxnSpPr>
          <p:nvPr/>
        </p:nvCxnSpPr>
        <p:spPr>
          <a:xfrm flipV="1">
            <a:off x="3275856" y="2636912"/>
            <a:ext cx="3240360" cy="22322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B9F7BE2-7A7B-1045-8FC1-869B84CEFEE6}"/>
              </a:ext>
            </a:extLst>
          </p:cNvPr>
          <p:cNvCxnSpPr>
            <a:cxnSpLocks/>
          </p:cNvCxnSpPr>
          <p:nvPr/>
        </p:nvCxnSpPr>
        <p:spPr>
          <a:xfrm>
            <a:off x="3275856" y="5661248"/>
            <a:ext cx="324036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7989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02EFB-0F64-2048-9CAA-D4C43B9C69D9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학습목표 및 내용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DFA24B1-FA4C-F649-B904-A7A0291E4C0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5CDD60A-EF90-4D40-B457-DA4951E716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56792"/>
            <a:ext cx="8259153" cy="4680520"/>
          </a:xfrm>
        </p:spPr>
      </p:pic>
    </p:spTree>
    <p:extLst>
      <p:ext uri="{BB962C8B-B14F-4D97-AF65-F5344CB8AC3E}">
        <p14:creationId xmlns:p14="http://schemas.microsoft.com/office/powerpoint/2010/main" val="8308503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BD0C725A-8362-2948-84D3-60674A60E5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8136904" cy="5894115"/>
          </a:xfrm>
          <a:ln>
            <a:noFill/>
          </a:ln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21DD3D6-D078-C649-B4C3-4982E63F942D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364AFD-2AC0-BA4B-AB81-0976268627C9}"/>
              </a:ext>
            </a:extLst>
          </p:cNvPr>
          <p:cNvSpPr txBox="1"/>
          <p:nvPr/>
        </p:nvSpPr>
        <p:spPr>
          <a:xfrm>
            <a:off x="2195736" y="1988840"/>
            <a:ext cx="468052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내일 휴일이어서 사람이 </a:t>
            </a:r>
            <a:r>
              <a:rPr lang="ko-KR" altLang="en-US" dirty="0" err="1"/>
              <a:t>많을걸</a:t>
            </a:r>
            <a:r>
              <a:rPr lang="ko-KR" altLang="en-US" dirty="0"/>
              <a:t> 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6B92C5-3FD7-604B-971D-CC19F0575F70}"/>
              </a:ext>
            </a:extLst>
          </p:cNvPr>
          <p:cNvSpPr txBox="1"/>
          <p:nvPr/>
        </p:nvSpPr>
        <p:spPr>
          <a:xfrm>
            <a:off x="2195736" y="3140968"/>
            <a:ext cx="468052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휴대 전화가 고장이 나서 전화를 못 </a:t>
            </a:r>
            <a:r>
              <a:rPr lang="ko-KR" altLang="en-US" dirty="0" err="1"/>
              <a:t>받을걸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F920A8-B7DB-774C-8732-7501A63DFDCA}"/>
              </a:ext>
            </a:extLst>
          </p:cNvPr>
          <p:cNvSpPr txBox="1"/>
          <p:nvPr/>
        </p:nvSpPr>
        <p:spPr>
          <a:xfrm>
            <a:off x="2195736" y="4365104"/>
            <a:ext cx="468052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배가 아파서 화장실에 </a:t>
            </a:r>
            <a:r>
              <a:rPr lang="ko-KR" altLang="en-US" dirty="0" err="1"/>
              <a:t>갔을걸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D0481A-47CD-7246-AEF5-7217AB465DF9}"/>
              </a:ext>
            </a:extLst>
          </p:cNvPr>
          <p:cNvSpPr txBox="1"/>
          <p:nvPr/>
        </p:nvSpPr>
        <p:spPr>
          <a:xfrm>
            <a:off x="2195736" y="5517232"/>
            <a:ext cx="468052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다리를 다쳐서 체육대회에 못 </a:t>
            </a:r>
            <a:r>
              <a:rPr lang="ko-KR" altLang="en-US" dirty="0" err="1"/>
              <a:t>나갔을걸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43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F4C17-EA4C-294A-977A-913B73221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 screen with text&#10;&#10;Description automatically generated">
            <a:extLst>
              <a:ext uri="{FF2B5EF4-FFF2-40B4-BE49-F238E27FC236}">
                <a16:creationId xmlns:a16="http://schemas.microsoft.com/office/drawing/2014/main" id="{C753A635-B942-3A42-9A84-5221367FC4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4638"/>
            <a:ext cx="8363272" cy="5890666"/>
          </a:xfr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D67C16D2-1C7D-E04B-9652-F9055E31B22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06119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06E8D-41A6-EA47-A12E-EE362DC25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B2E1E065-2940-C744-A0F0-44F895212A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4638"/>
            <a:ext cx="8229600" cy="5851525"/>
          </a:xfr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E456E97C-CDBE-F146-8FF1-A546EDE47C9B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03752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E06BE0-6F75-4949-8A2D-9B5908408C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ko-US" altLang="en-US" dirty="0"/>
              <a:t>오늘의</a:t>
            </a:r>
            <a:r>
              <a:rPr kumimoji="1" lang="ko-KR" altLang="en-US" dirty="0"/>
              <a:t> </a:t>
            </a:r>
            <a:r>
              <a:rPr kumimoji="1" lang="ko-US" altLang="en-US" dirty="0"/>
              <a:t>숙제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2C897D7-421F-C645-AD1B-3B11287D5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417638"/>
            <a:ext cx="8229600" cy="474766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 sz="2400" dirty="0"/>
              <a:t>1.</a:t>
            </a:r>
            <a:r>
              <a:rPr lang="ko-KR" altLang="en-US" dirty="0"/>
              <a:t> </a:t>
            </a:r>
            <a:r>
              <a:rPr lang="ko-US" altLang="en-US" sz="2400" dirty="0"/>
              <a:t>오늘의</a:t>
            </a:r>
            <a:r>
              <a:rPr lang="ko-KR" altLang="en-US" sz="2400"/>
              <a:t> </a:t>
            </a:r>
            <a:r>
              <a:rPr lang="en-US" altLang="ko-KR" sz="2400" dirty="0"/>
              <a:t>12</a:t>
            </a:r>
            <a:r>
              <a:rPr lang="ko-KR" altLang="en-US" sz="2400" dirty="0"/>
              <a:t>과 문법 </a:t>
            </a:r>
            <a:r>
              <a:rPr lang="en-US" altLang="ko-US" sz="2400" dirty="0"/>
              <a:t>PPT </a:t>
            </a:r>
            <a:r>
              <a:rPr lang="ko-US" altLang="ko-US" sz="2400" dirty="0"/>
              <a:t>복습</a:t>
            </a:r>
            <a:r>
              <a:rPr lang="ko-US" altLang="en-US" sz="2400" dirty="0"/>
              <a:t>하기</a:t>
            </a:r>
            <a:endParaRPr lang="ko-US" altLang="ko-US" sz="2400" dirty="0"/>
          </a:p>
          <a:p>
            <a:pPr marL="0" indent="0">
              <a:buFontTx/>
              <a:buNone/>
              <a:defRPr/>
            </a:pPr>
            <a:r>
              <a:rPr lang="ko-KR" altLang="en-US" sz="2400" dirty="0"/>
              <a:t>    </a:t>
            </a:r>
            <a:r>
              <a:rPr lang="en-US" altLang="ko-KR" sz="2400" dirty="0"/>
              <a:t>‘</a:t>
            </a:r>
            <a:r>
              <a:rPr lang="ko-KR" altLang="en-US" sz="2400" dirty="0"/>
              <a:t>불꽃 축제</a:t>
            </a:r>
            <a:r>
              <a:rPr lang="en-US" altLang="ko-KR" sz="2400" dirty="0"/>
              <a:t>’</a:t>
            </a:r>
            <a:r>
              <a:rPr lang="ko-KR" altLang="en-US" sz="2400" dirty="0"/>
              <a:t>에 대한 영상 </a:t>
            </a:r>
            <a:r>
              <a:rPr lang="ko-US" altLang="ko-US" sz="2400" dirty="0"/>
              <a:t>질문에 답하기</a:t>
            </a:r>
            <a:endParaRPr lang="en-US" altLang="ko-US" sz="2400" dirty="0"/>
          </a:p>
          <a:p>
            <a:pPr marL="0" indent="0">
              <a:buFontTx/>
              <a:buNone/>
              <a:defRPr/>
            </a:pPr>
            <a:r>
              <a:rPr lang="ko-KR" altLang="en-US" sz="2400" dirty="0"/>
              <a:t>    </a:t>
            </a:r>
            <a:r>
              <a:rPr lang="en-US" altLang="ko-KR" sz="2400" dirty="0"/>
              <a:t>‘</a:t>
            </a:r>
            <a:r>
              <a:rPr lang="ko-KR" altLang="en-US" sz="2400" dirty="0"/>
              <a:t>쓰기</a:t>
            </a:r>
            <a:r>
              <a:rPr lang="en-US" altLang="ko-KR" sz="2400" dirty="0"/>
              <a:t>’</a:t>
            </a:r>
            <a:r>
              <a:rPr lang="ko-KR" altLang="en-US" sz="2400" dirty="0"/>
              <a:t> 숙제 공책에 쓰기</a:t>
            </a:r>
            <a:r>
              <a:rPr lang="ko-US" altLang="ko-US" sz="2400" dirty="0"/>
              <a:t> </a:t>
            </a:r>
            <a:r>
              <a:rPr lang="en-US" altLang="ko-US" sz="2400" dirty="0"/>
              <a:t> </a:t>
            </a:r>
            <a:endParaRPr lang="ko-US" altLang="ko-US" sz="2400" dirty="0"/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2.</a:t>
            </a:r>
            <a:r>
              <a:rPr lang="ko-KR" altLang="en-US" sz="2400" dirty="0"/>
              <a:t> </a:t>
            </a:r>
            <a:r>
              <a:rPr lang="en-US" altLang="ko-KR" sz="2400" dirty="0"/>
              <a:t>Quizlet</a:t>
            </a:r>
            <a:r>
              <a:rPr lang="ko-KR" altLang="en-US" sz="2400" dirty="0"/>
              <a:t>으로 단어 공부하기</a:t>
            </a:r>
            <a:endParaRPr lang="en-US" altLang="ko-KR" sz="2400" dirty="0"/>
          </a:p>
          <a:p>
            <a:pPr marL="0" indent="0">
              <a:buNone/>
              <a:defRPr/>
            </a:pPr>
            <a:r>
              <a:rPr lang="en-US" altLang="ko-KR" sz="2400" dirty="0"/>
              <a:t>    </a:t>
            </a:r>
            <a:r>
              <a:rPr lang="en-US" sz="2400" dirty="0">
                <a:hlinkClick r:id="rId2"/>
              </a:rPr>
              <a:t>http://gg.gg/i6ujj</a:t>
            </a:r>
            <a:endParaRPr lang="en-US" altLang="ko-KR" sz="2400" dirty="0"/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3.</a:t>
            </a:r>
            <a:r>
              <a:rPr lang="ko-KR" altLang="en-US" sz="2400" dirty="0"/>
              <a:t> </a:t>
            </a:r>
            <a:r>
              <a:rPr lang="en-US" altLang="ko-KR" sz="2400" dirty="0" err="1"/>
              <a:t>Lingt</a:t>
            </a:r>
            <a:r>
              <a:rPr lang="ko-KR" altLang="en-US" sz="2400" dirty="0"/>
              <a:t>에서 </a:t>
            </a:r>
            <a:r>
              <a:rPr lang="en-US" altLang="ko-KR" sz="2400" dirty="0"/>
              <a:t>12</a:t>
            </a:r>
            <a:r>
              <a:rPr lang="ko-KR" altLang="en-US" sz="2400" dirty="0"/>
              <a:t>과 듣기</a:t>
            </a:r>
            <a:r>
              <a:rPr lang="en-US" altLang="ko-KR" sz="2400" dirty="0"/>
              <a:t>/</a:t>
            </a:r>
            <a:r>
              <a:rPr lang="ko-KR" altLang="en-US" sz="2400" dirty="0"/>
              <a:t>말하기 </a:t>
            </a:r>
            <a:r>
              <a:rPr lang="ko-KR" altLang="en-US" sz="2400" dirty="0" err="1"/>
              <a:t>숙제하기</a:t>
            </a:r>
            <a:r>
              <a:rPr lang="ko-KR" altLang="en-US" sz="2400" dirty="0"/>
              <a:t> </a:t>
            </a:r>
            <a:r>
              <a:rPr lang="en-US" altLang="ko-KR" sz="2400" dirty="0"/>
              <a:t>(</a:t>
            </a:r>
            <a:r>
              <a:rPr lang="en-US" altLang="ko-KR" sz="2400" dirty="0" err="1"/>
              <a:t>lingt.com</a:t>
            </a:r>
            <a:r>
              <a:rPr lang="en-US" altLang="ko-KR" sz="2400" dirty="0"/>
              <a:t>) </a:t>
            </a:r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4.</a:t>
            </a:r>
            <a:r>
              <a:rPr lang="ko-KR" altLang="en-US" sz="2400" dirty="0"/>
              <a:t> </a:t>
            </a:r>
            <a:r>
              <a:rPr lang="en-US" altLang="ko-KR" sz="2400" dirty="0"/>
              <a:t>Workbook P. 47-50 </a:t>
            </a:r>
            <a:r>
              <a:rPr lang="ko-KR" altLang="en-US" sz="2400" dirty="0"/>
              <a:t>문제 풀기 </a:t>
            </a:r>
            <a:r>
              <a:rPr lang="en-US" altLang="ko-KR" sz="2400" dirty="0"/>
              <a:t>(12</a:t>
            </a:r>
            <a:r>
              <a:rPr lang="ko-KR" altLang="en-US" sz="2400" dirty="0"/>
              <a:t>과</a:t>
            </a:r>
            <a:r>
              <a:rPr lang="en-US" altLang="ko-KR" sz="2400" dirty="0"/>
              <a:t>)</a:t>
            </a:r>
            <a:endParaRPr lang="ko-US" altLang="ko-US" sz="2400" dirty="0"/>
          </a:p>
          <a:p>
            <a:pPr marL="0" indent="0">
              <a:buNone/>
              <a:defRPr/>
            </a:pPr>
            <a:r>
              <a:rPr lang="en-US" altLang="ko-KR" sz="2400" dirty="0"/>
              <a:t>5</a:t>
            </a:r>
            <a:r>
              <a:rPr lang="en-US" altLang="ko-US" sz="2400" dirty="0"/>
              <a:t>. </a:t>
            </a:r>
            <a:r>
              <a:rPr lang="ko-US" altLang="ko-US" sz="2400" dirty="0"/>
              <a:t>일기</a:t>
            </a:r>
            <a:r>
              <a:rPr lang="en-US" altLang="ko-US" sz="2400" dirty="0"/>
              <a:t> 1</a:t>
            </a:r>
            <a:r>
              <a:rPr lang="ko-US" altLang="ko-US" sz="2400" dirty="0"/>
              <a:t>주일</a:t>
            </a:r>
            <a:r>
              <a:rPr lang="en-US" altLang="ko-US" sz="2400" dirty="0"/>
              <a:t> 1</a:t>
            </a:r>
            <a:r>
              <a:rPr lang="ko-US" altLang="ko-US" sz="2400" dirty="0"/>
              <a:t>회</a:t>
            </a:r>
            <a:r>
              <a:rPr lang="en-US" altLang="ko-US" sz="2400" dirty="0"/>
              <a:t> </a:t>
            </a:r>
            <a:r>
              <a:rPr lang="ko-US" altLang="ko-US" sz="2400" dirty="0"/>
              <a:t>이상 </a:t>
            </a:r>
            <a:r>
              <a:rPr lang="ko-US" altLang="en-US" sz="2400" dirty="0"/>
              <a:t>쓰기</a:t>
            </a:r>
            <a:endParaRPr lang="ko-US" altLang="ko-US" sz="2400" dirty="0"/>
          </a:p>
          <a:p>
            <a:pPr marL="0" indent="0">
              <a:buNone/>
              <a:defRPr/>
            </a:pPr>
            <a:r>
              <a:rPr lang="en-US" altLang="ko-KR" sz="2400" dirty="0"/>
              <a:t>6.</a:t>
            </a:r>
            <a:r>
              <a:rPr lang="ko-KR" altLang="en-US" sz="2400" dirty="0"/>
              <a:t> 한국 동화책 </a:t>
            </a:r>
            <a:r>
              <a:rPr lang="en-US" altLang="ko-KR" sz="2400" dirty="0"/>
              <a:t>1</a:t>
            </a:r>
            <a:r>
              <a:rPr lang="ko-KR" altLang="en-US" sz="2400" dirty="0"/>
              <a:t>권 </a:t>
            </a:r>
            <a:r>
              <a:rPr lang="ko-US" altLang="ko-US" sz="2400" dirty="0"/>
              <a:t>읽고 내용 요약</a:t>
            </a:r>
            <a:r>
              <a:rPr lang="ko-US" altLang="en-US" sz="2400" dirty="0"/>
              <a:t> </a:t>
            </a:r>
            <a:r>
              <a:rPr lang="en-US" altLang="ko-US" sz="2400" dirty="0"/>
              <a:t>(</a:t>
            </a:r>
            <a:r>
              <a:rPr lang="ko-KR" altLang="en-US" sz="2400" dirty="0"/>
              <a:t>선택 숙제</a:t>
            </a:r>
            <a:r>
              <a:rPr lang="en-US" altLang="ko-KR" sz="2400" dirty="0"/>
              <a:t>)</a:t>
            </a:r>
            <a:endParaRPr lang="ko-US" altLang="ko-US" sz="2400" dirty="0"/>
          </a:p>
          <a:p>
            <a:pPr>
              <a:defRPr/>
            </a:pPr>
            <a:endParaRPr kumimoji="1" lang="en-US" altLang="en-US" dirty="0"/>
          </a:p>
          <a:p>
            <a:pPr>
              <a:defRPr/>
            </a:pPr>
            <a:endParaRPr kumimoji="1" lang="ko-US" alt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414BA81-DF63-E44E-8B62-0ECFB08A8A70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48002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872208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/>
              <a:t>수고하셨습니다</a:t>
            </a:r>
            <a:r>
              <a:rPr kumimoji="1" lang="en-US" altLang="ko-KR"/>
              <a:t>!</a:t>
            </a:r>
            <a:endParaRPr kumimoji="1" lang="en-US" altLang="en-US"/>
          </a:p>
        </p:txBody>
      </p:sp>
      <p:pic>
        <p:nvPicPr>
          <p:cNvPr id="97282" name="내용 개체 틀 4">
            <a:extLst>
              <a:ext uri="{FF2B5EF4-FFF2-40B4-BE49-F238E27FC236}">
                <a16:creationId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2276873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9757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20689"/>
            <a:ext cx="7886700" cy="115212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7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88840"/>
            <a:ext cx="7886700" cy="3312368"/>
          </a:xfr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endParaRPr lang="en-US" altLang="ko-KR" sz="2550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4800" dirty="0">
                <a:solidFill>
                  <a:schemeClr val="tx1"/>
                </a:solidFill>
              </a:rPr>
              <a:t>1</a:t>
            </a:r>
            <a:r>
              <a:rPr lang="en-US" altLang="ko-KR" sz="5600" dirty="0">
                <a:solidFill>
                  <a:schemeClr val="tx1"/>
                </a:solidFill>
              </a:rPr>
              <a:t>. </a:t>
            </a:r>
            <a:r>
              <a:rPr lang="ko-KR" altLang="en-US" sz="5600" dirty="0">
                <a:solidFill>
                  <a:schemeClr val="tx1"/>
                </a:solidFill>
              </a:rPr>
              <a:t>참조 교재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1)</a:t>
            </a:r>
            <a:r>
              <a:rPr lang="ko-KR" altLang="en-US" sz="56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5600" dirty="0">
                <a:solidFill>
                  <a:schemeClr val="tx1"/>
                </a:solidFill>
              </a:rPr>
              <a:t>4-1 (</a:t>
            </a:r>
            <a:r>
              <a:rPr lang="ko-KR" altLang="en-US" sz="5600" dirty="0">
                <a:solidFill>
                  <a:schemeClr val="tx1"/>
                </a:solidFill>
              </a:rPr>
              <a:t>영어권</a:t>
            </a:r>
            <a:r>
              <a:rPr lang="en-US" altLang="ko-KR" sz="5600" dirty="0">
                <a:solidFill>
                  <a:schemeClr val="tx1"/>
                </a:solidFill>
              </a:rPr>
              <a:t>)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2)</a:t>
            </a:r>
            <a:r>
              <a:rPr lang="ko-KR" altLang="en-US" sz="56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5600" dirty="0">
                <a:solidFill>
                  <a:schemeClr val="tx1"/>
                </a:solidFill>
              </a:rPr>
              <a:t>4-1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(</a:t>
            </a:r>
            <a:r>
              <a:rPr lang="ko-KR" altLang="en-US" sz="5600" dirty="0">
                <a:solidFill>
                  <a:schemeClr val="tx1"/>
                </a:solidFill>
              </a:rPr>
              <a:t>범용</a:t>
            </a:r>
            <a:r>
              <a:rPr lang="en-US" altLang="ko-KR" sz="5600" dirty="0">
                <a:solidFill>
                  <a:schemeClr val="tx1"/>
                </a:solidFill>
              </a:rPr>
              <a:t>)</a:t>
            </a:r>
            <a:r>
              <a:rPr lang="ko-KR" altLang="en-US" sz="5600" dirty="0">
                <a:solidFill>
                  <a:schemeClr val="tx1"/>
                </a:solidFill>
              </a:rPr>
              <a:t>     </a:t>
            </a:r>
            <a:r>
              <a:rPr lang="en-US" altLang="ko-KR" sz="56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2.</a:t>
            </a:r>
            <a:r>
              <a:rPr lang="ko-KR" altLang="en-US" sz="5600" dirty="0">
                <a:solidFill>
                  <a:schemeClr val="tx1"/>
                </a:solidFill>
              </a:rPr>
              <a:t> 참조 자료</a:t>
            </a:r>
            <a:endParaRPr lang="en-US" altLang="ko-KR" sz="5600" dirty="0">
              <a:solidFill>
                <a:schemeClr val="tx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    KLEAR Textbook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>
                <a:solidFill>
                  <a:schemeClr val="tx1"/>
                </a:solidFill>
              </a:rPr>
              <a:t>  ➭ </a:t>
            </a:r>
            <a:r>
              <a:rPr lang="en-US" sz="56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https://kleartextbook.com/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5600" dirty="0">
                <a:solidFill>
                  <a:schemeClr val="tx1"/>
                </a:solidFill>
              </a:rPr>
              <a:t>3. </a:t>
            </a:r>
            <a:r>
              <a:rPr lang="ko-KR" altLang="en-US" sz="5600" dirty="0">
                <a:solidFill>
                  <a:schemeClr val="tx1"/>
                </a:solidFill>
              </a:rPr>
              <a:t>이미지 출처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</a:t>
            </a:r>
            <a:r>
              <a:rPr lang="en-US" altLang="ko-KR" sz="5600" dirty="0">
                <a:solidFill>
                  <a:schemeClr val="tx1"/>
                </a:solidFill>
              </a:rPr>
              <a:t>➭  </a:t>
            </a:r>
            <a:r>
              <a:rPr lang="en-US" altLang="ko-KR" sz="5600" dirty="0" err="1">
                <a:solidFill>
                  <a:schemeClr val="tx1"/>
                </a:solidFill>
              </a:rPr>
              <a:t>google.com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4.</a:t>
            </a:r>
            <a:r>
              <a:rPr lang="ko-KR" altLang="en-US" sz="5600" dirty="0">
                <a:solidFill>
                  <a:schemeClr val="tx1"/>
                </a:solidFill>
              </a:rPr>
              <a:t> 영상 출처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</a:t>
            </a:r>
            <a:r>
              <a:rPr lang="en-US" altLang="ko-KR" sz="5600" dirty="0">
                <a:solidFill>
                  <a:schemeClr val="tx1"/>
                </a:solidFill>
              </a:rPr>
              <a:t>➭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 err="1">
                <a:solidFill>
                  <a:schemeClr val="tx1"/>
                </a:solidFill>
              </a:rPr>
              <a:t>Youtube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  </a:t>
            </a:r>
            <a:r>
              <a:rPr lang="en-US" sz="56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https://www.youtube.com/watch?v=6im2oEcmmEs</a:t>
            </a:r>
            <a:endParaRPr lang="en-US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     </a:t>
            </a:r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https://www.youtube.com/watch?v=8pM2RhXYnig</a:t>
            </a:r>
            <a:r>
              <a:rPr lang="en-US" sz="2550" dirty="0">
                <a:solidFill>
                  <a:schemeClr val="tx1"/>
                </a:solidFill>
              </a:rPr>
              <a:t> </a:t>
            </a:r>
            <a:r>
              <a:rPr lang="en-US" altLang="ko-KR" dirty="0">
                <a:solidFill>
                  <a:schemeClr val="tx1"/>
                </a:solidFill>
              </a:rPr>
              <a:t>   </a:t>
            </a:r>
          </a:p>
          <a:p>
            <a:pPr marL="0" indent="0">
              <a:buNone/>
            </a:pPr>
            <a:r>
              <a:rPr lang="en-US" dirty="0"/>
              <a:t>  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339808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7477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7579F-23D4-D344-B3C0-373600902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/>
              <a:t>이야기해 보세요</a:t>
            </a:r>
            <a:r>
              <a:rPr lang="en-US" altLang="ko-KR" sz="2800" dirty="0"/>
              <a:t>!</a:t>
            </a:r>
            <a:r>
              <a:rPr lang="ko-KR" altLang="en-US" sz="2800" dirty="0"/>
              <a:t> </a:t>
            </a:r>
            <a:endParaRPr lang="en-US" sz="2800" dirty="0"/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id="{27A75422-0850-BE48-BD22-773E267BFC38}"/>
              </a:ext>
            </a:extLst>
          </p:cNvPr>
          <p:cNvSpPr/>
          <p:nvPr/>
        </p:nvSpPr>
        <p:spPr>
          <a:xfrm>
            <a:off x="323528" y="274638"/>
            <a:ext cx="2910802" cy="2588987"/>
          </a:xfrm>
          <a:prstGeom prst="wedgeEllipseCallout">
            <a:avLst>
              <a:gd name="adj1" fmla="val 50043"/>
              <a:gd name="adj2" fmla="val 91079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여러분 나라에서는 어떤 축제가 유명합니까</a:t>
            </a:r>
            <a:r>
              <a:rPr lang="en-US" altLang="ko-KR" sz="2000" dirty="0"/>
              <a:t>?</a:t>
            </a:r>
          </a:p>
        </p:txBody>
      </p:sp>
      <p:sp>
        <p:nvSpPr>
          <p:cNvPr id="5" name="Oval Callout 4">
            <a:extLst>
              <a:ext uri="{FF2B5EF4-FFF2-40B4-BE49-F238E27FC236}">
                <a16:creationId xmlns:a16="http://schemas.microsoft.com/office/drawing/2014/main" id="{F99CA9A4-80B7-924D-87DD-AD2ED27B6405}"/>
              </a:ext>
            </a:extLst>
          </p:cNvPr>
          <p:cNvSpPr/>
          <p:nvPr/>
        </p:nvSpPr>
        <p:spPr>
          <a:xfrm>
            <a:off x="5292080" y="764703"/>
            <a:ext cx="3744416" cy="2232247"/>
          </a:xfrm>
          <a:prstGeom prst="wedgeEllipseCallout">
            <a:avLst>
              <a:gd name="adj1" fmla="val -14872"/>
              <a:gd name="adj2" fmla="val 8659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여러분은 어떤 축제에 가 본 적이 있습니까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236D37-6397-F049-98D6-9E4A1094C369}"/>
              </a:ext>
            </a:extLst>
          </p:cNvPr>
          <p:cNvSpPr txBox="1"/>
          <p:nvPr/>
        </p:nvSpPr>
        <p:spPr>
          <a:xfrm>
            <a:off x="6228184" y="6340891"/>
            <a:ext cx="28083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2"/>
              </a:rPr>
              <a:t>https://kr.pixtastock.com/illustration/47584893</a:t>
            </a:r>
            <a:endParaRPr lang="en-US" sz="1000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276271F0-B82C-B54B-94AA-97A7C706D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190" y="4013698"/>
            <a:ext cx="5195620" cy="22322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EDC7DE30-4B76-654F-AB8A-F3326375B67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8024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845B2-1FC7-704F-9174-76F9CF875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새 단어 </a:t>
            </a:r>
            <a:r>
              <a:rPr lang="en-US" altLang="ko-KR" sz="3200" dirty="0"/>
              <a:t>P. 114</a:t>
            </a:r>
            <a:endParaRPr lang="en-US" sz="32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D4BF6048-9AB0-BA4C-8DCF-B81BD311E9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08720"/>
            <a:ext cx="8229600" cy="5217443"/>
          </a:xfr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3CC0DF8-9151-0140-8216-AE9E389D57A7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358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66CD3-218D-AC40-B330-F8647D1AA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4DE62976-EE82-534D-9451-5ED5FC1D03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28" y="269322"/>
            <a:ext cx="8363272" cy="6034682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C26C9FE-F54E-9D4C-977D-68DBF71C43AC}"/>
              </a:ext>
            </a:extLst>
          </p:cNvPr>
          <p:cNvSpPr txBox="1"/>
          <p:nvPr/>
        </p:nvSpPr>
        <p:spPr>
          <a:xfrm>
            <a:off x="1212099" y="3363875"/>
            <a:ext cx="90010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축제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D09BB8-913A-BF45-B0B4-F3A097340A25}"/>
              </a:ext>
            </a:extLst>
          </p:cNvPr>
          <p:cNvSpPr txBox="1"/>
          <p:nvPr/>
        </p:nvSpPr>
        <p:spPr>
          <a:xfrm>
            <a:off x="3257854" y="3352989"/>
            <a:ext cx="828092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전시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10239F-59B1-0842-ABF0-6F348ABD72B2}"/>
              </a:ext>
            </a:extLst>
          </p:cNvPr>
          <p:cNvSpPr txBox="1"/>
          <p:nvPr/>
        </p:nvSpPr>
        <p:spPr>
          <a:xfrm>
            <a:off x="5161391" y="3352989"/>
            <a:ext cx="93610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영화제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487756-9616-F549-A3AF-C522F3C74E17}"/>
              </a:ext>
            </a:extLst>
          </p:cNvPr>
          <p:cNvSpPr txBox="1"/>
          <p:nvPr/>
        </p:nvSpPr>
        <p:spPr>
          <a:xfrm>
            <a:off x="7125790" y="3352989"/>
            <a:ext cx="115212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가요제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CAF9B4-52D8-E842-AF71-7EFDA51849D8}"/>
              </a:ext>
            </a:extLst>
          </p:cNvPr>
          <p:cNvSpPr txBox="1"/>
          <p:nvPr/>
        </p:nvSpPr>
        <p:spPr>
          <a:xfrm>
            <a:off x="1187624" y="5625028"/>
            <a:ext cx="90010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일정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5D3214-0758-584D-BA6E-599ABE407D0C}"/>
              </a:ext>
            </a:extLst>
          </p:cNvPr>
          <p:cNvSpPr txBox="1"/>
          <p:nvPr/>
        </p:nvSpPr>
        <p:spPr>
          <a:xfrm>
            <a:off x="3059832" y="5661248"/>
            <a:ext cx="1224136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먹을거리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BA5F29-F035-ED46-9174-FF60DAB03BB8}"/>
              </a:ext>
            </a:extLst>
          </p:cNvPr>
          <p:cNvSpPr txBox="1"/>
          <p:nvPr/>
        </p:nvSpPr>
        <p:spPr>
          <a:xfrm>
            <a:off x="5145569" y="5657673"/>
            <a:ext cx="93610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기념품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5BCF11-1DB2-7741-A85D-C2AD894E65FF}"/>
              </a:ext>
            </a:extLst>
          </p:cNvPr>
          <p:cNvSpPr txBox="1"/>
          <p:nvPr/>
        </p:nvSpPr>
        <p:spPr>
          <a:xfrm>
            <a:off x="6943275" y="5657673"/>
            <a:ext cx="151715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종합 안내소</a:t>
            </a:r>
            <a:endParaRPr lang="en-US" dirty="0"/>
          </a:p>
        </p:txBody>
      </p:sp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DEC75D31-4688-6A4B-AE14-A7FFC44494A3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9063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/>
              <a:t>L 12 Quizlet </a:t>
            </a:r>
            <a:r>
              <a:rPr kumimoji="1" lang="ko-KR" altLang="en-US" dirty="0"/>
              <a:t>단어 연습 </a:t>
            </a:r>
            <a:endParaRPr kumimoji="1" lang="ko-US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35" y="1598065"/>
            <a:ext cx="8686800" cy="452596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r>
              <a:rPr kumimoji="1" lang="en-US" altLang="ko-KR" dirty="0"/>
              <a:t>--</a:t>
            </a:r>
            <a:r>
              <a:rPr kumimoji="1" lang="ko-KR" altLang="en-US" dirty="0"/>
              <a:t>  </a:t>
            </a:r>
            <a:endParaRPr kumimoji="1" lang="en-US" altLang="ko-KR" dirty="0"/>
          </a:p>
          <a:p>
            <a:pPr marL="0" indent="0">
              <a:buFontTx/>
              <a:buNone/>
              <a:defRPr/>
            </a:pPr>
            <a:r>
              <a:rPr kumimoji="1" lang="en-US" altLang="ko-KR" dirty="0"/>
              <a:t>12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즐겁고 신나는 축제</a:t>
            </a:r>
            <a:r>
              <a:rPr kumimoji="1" lang="en-US" altLang="ko-KR" dirty="0"/>
              <a:t>”</a:t>
            </a:r>
          </a:p>
          <a:p>
            <a:pPr marL="0" indent="0">
              <a:buNone/>
              <a:defRPr/>
            </a:pPr>
            <a:r>
              <a:rPr lang="en-US" dirty="0">
                <a:hlinkClick r:id="rId2"/>
              </a:rPr>
              <a:t>http://gg.gg/i6ujj</a:t>
            </a: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US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6BD515B1-D3A9-3540-8E04-1FE9B87736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51" y="3429000"/>
            <a:ext cx="7356585" cy="269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93171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91E4B-3037-A745-8EE3-1482FD74C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280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다음 대화를 잘 들어보세요</a:t>
            </a:r>
            <a:r>
              <a:rPr lang="en-US" altLang="ko-KR" sz="4000" dirty="0"/>
              <a:t>.</a:t>
            </a:r>
            <a:r>
              <a:rPr lang="ko-KR" altLang="en-US" sz="4000" dirty="0"/>
              <a:t> </a:t>
            </a:r>
            <a:r>
              <a:rPr lang="en-US" altLang="ko-KR" sz="3200" dirty="0"/>
              <a:t>P.115</a:t>
            </a:r>
            <a:endParaRPr lang="en-US" sz="3200" dirty="0"/>
          </a:p>
        </p:txBody>
      </p:sp>
      <p:pic>
        <p:nvPicPr>
          <p:cNvPr id="5" name="Content Placeholder 4" descr="A picture containing text, photo, man, sitting&#10;&#10;Description automatically generated">
            <a:extLst>
              <a:ext uri="{FF2B5EF4-FFF2-40B4-BE49-F238E27FC236}">
                <a16:creationId xmlns:a16="http://schemas.microsoft.com/office/drawing/2014/main" id="{6FFEC836-31EE-8E4B-82D4-54FC273338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96752"/>
            <a:ext cx="8291264" cy="5040560"/>
          </a:xfr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5D8DF9AB-C6E0-E645-9E0E-BE28B7C4621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021.mp3" descr="021.mp3">
            <a:hlinkClick r:id="" action="ppaction://media"/>
            <a:extLst>
              <a:ext uri="{FF2B5EF4-FFF2-40B4-BE49-F238E27FC236}">
                <a16:creationId xmlns:a16="http://schemas.microsoft.com/office/drawing/2014/main" id="{7AB7B301-7CBB-4A35-8B33-6E9028ADEF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40352" y="1700808"/>
            <a:ext cx="812800" cy="812800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29575770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02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1897</TotalTime>
  <Words>1377</Words>
  <Application>Microsoft Office PowerPoint</Application>
  <PresentationFormat>On-screen Show (4:3)</PresentationFormat>
  <Paragraphs>261</Paragraphs>
  <Slides>45</Slides>
  <Notes>3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4" baseType="lpstr">
      <vt:lpstr>Gill Sans</vt:lpstr>
      <vt:lpstr>굴림</vt:lpstr>
      <vt:lpstr>굴림체</vt:lpstr>
      <vt:lpstr>Arial</vt:lpstr>
      <vt:lpstr>Calibri</vt:lpstr>
      <vt:lpstr>Palatino Linotype</vt:lpstr>
      <vt:lpstr>Tahoma</vt:lpstr>
      <vt:lpstr>Times New Roman</vt:lpstr>
      <vt:lpstr>Default Design</vt:lpstr>
      <vt:lpstr>     재외동포를 위한 한국어(영어권)   4-1 </vt:lpstr>
      <vt:lpstr>재외동포를 위한 한국어 4-1   12과  즐겁고 신나는 축제 A fun and exiting festival  </vt:lpstr>
      <vt:lpstr> 교과서 P. 113 을 펴세요.</vt:lpstr>
      <vt:lpstr>학습목표 및 내용</vt:lpstr>
      <vt:lpstr>이야기해 보세요! </vt:lpstr>
      <vt:lpstr>새 단어 P. 114</vt:lpstr>
      <vt:lpstr>PowerPoint Presentation</vt:lpstr>
      <vt:lpstr>L 12 Quizlet 단어 연습 </vt:lpstr>
      <vt:lpstr>다음 대화를 잘 들어보세요. P.115</vt:lpstr>
      <vt:lpstr>  대화 듣기</vt:lpstr>
      <vt:lpstr>문법 및 표현 P. 116</vt:lpstr>
      <vt:lpstr>~아/어하다</vt:lpstr>
      <vt:lpstr>PowerPoint Presentation</vt:lpstr>
      <vt:lpstr>PowerPoint Presentation</vt:lpstr>
      <vt:lpstr>PowerPoint Presentation</vt:lpstr>
      <vt:lpstr>이야기해 봅시다</vt:lpstr>
      <vt:lpstr>PowerPoint Presentation</vt:lpstr>
      <vt:lpstr>문법 및 표현  P. 117</vt:lpstr>
      <vt:lpstr>  ~(으)ㄹ 걸요</vt:lpstr>
      <vt:lpstr>~(으)ㄹ걸요 - PROBABLY</vt:lpstr>
      <vt:lpstr>이야기해 봅시다 P.117</vt:lpstr>
      <vt:lpstr>듣고 말해봐요   P.118</vt:lpstr>
      <vt:lpstr>이야기해 봅시다</vt:lpstr>
      <vt:lpstr>듣고 말해봐요.   P.119</vt:lpstr>
      <vt:lpstr>말하기의 예</vt:lpstr>
      <vt:lpstr>읽고 말하기   P.120</vt:lpstr>
      <vt:lpstr>PowerPoint Presentation</vt:lpstr>
      <vt:lpstr>부산 불꽃 축제 (영상보기)</vt:lpstr>
      <vt:lpstr>읽고 써 봐요 P.121</vt:lpstr>
      <vt:lpstr>글쓰기 과제</vt:lpstr>
      <vt:lpstr>문화 배우기 P. 122</vt:lpstr>
      <vt:lpstr>이야기해 봅시다</vt:lpstr>
      <vt:lpstr>L 12 Quizlet 단어 연습 </vt:lpstr>
      <vt:lpstr>Workbook P.47-50 (숙제)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오늘의 숙제</vt:lpstr>
      <vt:lpstr>수고하셨습니다!</vt:lpstr>
      <vt:lpstr>References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Hye Seung Lee</dc:creator>
  <cp:lastModifiedBy>Hyunkyu Yi</cp:lastModifiedBy>
  <cp:revision>322</cp:revision>
  <dcterms:created xsi:type="dcterms:W3CDTF">2008-02-12T07:53:45Z</dcterms:created>
  <dcterms:modified xsi:type="dcterms:W3CDTF">2020-05-05T16:44:50Z</dcterms:modified>
</cp:coreProperties>
</file>